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9" r:id="rId1"/>
    <p:sldMasterId id="2147483691" r:id="rId2"/>
    <p:sldMasterId id="2147483693" r:id="rId3"/>
  </p:sldMasterIdLst>
  <p:notesMasterIdLst>
    <p:notesMasterId r:id="rId25"/>
  </p:notesMasterIdLst>
  <p:sldIdLst>
    <p:sldId id="256" r:id="rId4"/>
    <p:sldId id="257" r:id="rId5"/>
    <p:sldId id="258" r:id="rId6"/>
    <p:sldId id="259" r:id="rId7"/>
    <p:sldId id="263" r:id="rId8"/>
    <p:sldId id="31476" r:id="rId9"/>
    <p:sldId id="31555" r:id="rId10"/>
    <p:sldId id="276" r:id="rId11"/>
    <p:sldId id="31472" r:id="rId12"/>
    <p:sldId id="31517" r:id="rId13"/>
    <p:sldId id="31508" r:id="rId14"/>
    <p:sldId id="31553" r:id="rId15"/>
    <p:sldId id="31552" r:id="rId16"/>
    <p:sldId id="31473" r:id="rId17"/>
    <p:sldId id="31554" r:id="rId18"/>
    <p:sldId id="31505" r:id="rId19"/>
    <p:sldId id="31556" r:id="rId20"/>
    <p:sldId id="285" r:id="rId21"/>
    <p:sldId id="286" r:id="rId22"/>
    <p:sldId id="31557" r:id="rId23"/>
    <p:sldId id="290" r:id="rId24"/>
  </p:sldIdLst>
  <p:sldSz cx="9144000" cy="5143500" type="screen16x9"/>
  <p:notesSz cx="6858000" cy="9144000"/>
  <p:embeddedFontLst>
    <p:embeddedFont>
      <p:font typeface="Roboto" panose="02000000000000000000" pitchFamily="2" charset="0"/>
      <p:regular r:id="rId26"/>
      <p:bold r:id="rId27"/>
      <p:italic r:id="rId28"/>
      <p:boldItalic r:id="rId29"/>
    </p:embeddedFont>
    <p:embeddedFont>
      <p:font typeface="Space Mono" panose="02000509040000020004" pitchFamily="49" charset="77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8DC03566-02CC-6440-8737-38EE031591AC}">
          <p14:sldIdLst>
            <p14:sldId id="256"/>
            <p14:sldId id="257"/>
          </p14:sldIdLst>
        </p14:section>
        <p14:section name="RESULTADOS ENCUESTA" id="{1815EFCD-3300-8B46-B741-22D8961C2FF9}">
          <p14:sldIdLst>
            <p14:sldId id="258"/>
            <p14:sldId id="259"/>
            <p14:sldId id="263"/>
          </p14:sldIdLst>
        </p14:section>
        <p14:section name="Untitled Section" id="{17A1D1E6-3934-A749-88AC-FBC84E4E8282}">
          <p14:sldIdLst>
            <p14:sldId id="31476"/>
            <p14:sldId id="31555"/>
            <p14:sldId id="276"/>
            <p14:sldId id="31472"/>
            <p14:sldId id="31517"/>
            <p14:sldId id="31508"/>
            <p14:sldId id="31553"/>
            <p14:sldId id="31552"/>
            <p14:sldId id="31473"/>
            <p14:sldId id="31554"/>
            <p14:sldId id="31505"/>
            <p14:sldId id="31556"/>
          </p14:sldIdLst>
        </p14:section>
        <p14:section name="CONCLUSIONES Y RECOMENDACIONES" id="{5A0682FA-86C4-6E4E-B253-ED133392F85B}">
          <p14:sldIdLst>
            <p14:sldId id="285"/>
            <p14:sldId id="286"/>
            <p14:sldId id="31557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5D4375F-14DA-42AD-8FEB-CAC4593064FC}">
  <a:tblStyle styleId="{A5D4375F-14DA-42AD-8FEB-CAC4593064FC}" styleName="Table_0">
    <a:wholeTbl>
      <a:tcTxStyle b="off" i="off">
        <a:font>
          <a:latin typeface="Roboto"/>
          <a:ea typeface="Roboto"/>
          <a:cs typeface="Roboto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EF7"/>
          </a:solidFill>
        </a:fill>
      </a:tcStyle>
    </a:wholeTbl>
    <a:band1H>
      <a:tcTxStyle/>
      <a:tcStyle>
        <a:tcBdr/>
        <a:fill>
          <a:solidFill>
            <a:srgbClr val="CADBE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BE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Roboto"/>
          <a:ea typeface="Roboto"/>
          <a:cs typeface="Roboto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Roboto"/>
          <a:ea typeface="Roboto"/>
          <a:cs typeface="Roboto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Roboto"/>
          <a:ea typeface="Roboto"/>
          <a:cs typeface="Roboto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Roboto"/>
          <a:ea typeface="Roboto"/>
          <a:cs typeface="Roboto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2894FAD-A6BC-4F05-AEE4-85483F24A6B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F7AD2F3-02EF-405B-99BA-89BEC16B73AA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8397"/>
    <p:restoredTop sz="91838"/>
  </p:normalViewPr>
  <p:slideViewPr>
    <p:cSldViewPr snapToGrid="0">
      <p:cViewPr>
        <p:scale>
          <a:sx n="124" d="100"/>
          <a:sy n="124" d="100"/>
        </p:scale>
        <p:origin x="544" y="4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150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ee62d81af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g2ee62d81af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74" name="Google Shape;174;g2ee62d81af5_0_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ee62d81af5_0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2ee62d81af5_0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ec971dd81a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ec971dd81a_0_3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ee62d81af5_0_3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2ee62d81af5_0_3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edbdebb625_0_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edbdebb625_0_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eda21e8358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eda21e8358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274013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eda21e8358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eda21e8358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38078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eeb6c582cf_4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9" name="Google Shape;289;g2eeb6c582cf_4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184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eeb6c582cf_4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2eeb6c582cf_4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1693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eeb6c582cf_4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2eeb6c582cf_4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31368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eeb6c582cf_4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9" name="Google Shape;399;g2eeb6c582cf_4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01867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19632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5" name="Google Shape;315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20017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edbdebb625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2edbdebb625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8232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edbdebb625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2edbdebb625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223747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edbdebb625_0_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edbdebb625_0_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edbdebb625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2edbdebb625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g2edbdebb625_0_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" name="Google Shape;589;g2edbdebb625_0_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79485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edbdebb625_0_531:notes"/>
          <p:cNvSpPr txBox="1">
            <a:spLocks noGrp="1"/>
          </p:cNvSpPr>
          <p:nvPr>
            <p:ph type="body" idx="1"/>
          </p:nvPr>
        </p:nvSpPr>
        <p:spPr>
          <a:xfrm>
            <a:off x="685801" y="4400551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7" name="Google Shape;637;g2edbdebb625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-1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</a:pPr>
            <a:endParaRPr sz="14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2" name="Google Shape;52;p13"/>
          <p:cNvSpPr/>
          <p:nvPr/>
        </p:nvSpPr>
        <p:spPr>
          <a:xfrm>
            <a:off x="0" y="704935"/>
            <a:ext cx="9144000" cy="735000"/>
          </a:xfrm>
          <a:prstGeom prst="rect">
            <a:avLst/>
          </a:prstGeom>
          <a:solidFill>
            <a:srgbClr val="108CDB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" name="Google Shape;53;p13"/>
          <p:cNvSpPr txBox="1"/>
          <p:nvPr/>
        </p:nvSpPr>
        <p:spPr>
          <a:xfrm>
            <a:off x="176707" y="816209"/>
            <a:ext cx="8805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pace Mono"/>
              <a:buNone/>
            </a:pP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La</a:t>
            </a:r>
            <a:r>
              <a:rPr lang="en-GB" sz="2400" b="1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órbita</a:t>
            </a:r>
            <a:r>
              <a:rPr lang="en-GB" sz="2400" b="1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de</a:t>
            </a:r>
            <a:r>
              <a:rPr lang="en-GB" sz="2400" b="1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lo</a:t>
            </a:r>
            <a:r>
              <a:rPr lang="en-GB" sz="2400" b="1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–</a:t>
            </a: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humano</a:t>
            </a:r>
            <a:endParaRPr sz="2400" b="1" i="0" u="none" strike="noStrike" cap="none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0" y="0"/>
            <a:ext cx="9144000" cy="721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6708" y="64945"/>
            <a:ext cx="1827239" cy="5914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3"/>
          <p:cNvSpPr txBox="1"/>
          <p:nvPr/>
        </p:nvSpPr>
        <p:spPr>
          <a:xfrm>
            <a:off x="261691" y="1929916"/>
            <a:ext cx="1703400" cy="29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Buenos Aires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Santa Fe 3114 4B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C1425BGT — Palermo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None/>
            </a:pP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Santiago de Chile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Cerro Colorado 6036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Dto. 1605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Las Condes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7560358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None/>
            </a:pP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Miami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218 SE 14 st.</a:t>
            </a: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Apt 1208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Florida — 33131</a:t>
            </a:r>
            <a:endParaRPr sz="1100"/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None/>
            </a:pP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None/>
            </a:pP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7" name="Google Shape;57;p13"/>
          <p:cNvGrpSpPr/>
          <p:nvPr/>
        </p:nvGrpSpPr>
        <p:grpSpPr>
          <a:xfrm>
            <a:off x="2889305" y="2691614"/>
            <a:ext cx="5028501" cy="897298"/>
            <a:chOff x="233130" y="1973684"/>
            <a:chExt cx="5028501" cy="897298"/>
          </a:xfrm>
        </p:grpSpPr>
        <p:sp>
          <p:nvSpPr>
            <p:cNvPr id="58" name="Google Shape;58;p13"/>
            <p:cNvSpPr txBox="1"/>
            <p:nvPr/>
          </p:nvSpPr>
          <p:spPr>
            <a:xfrm>
              <a:off x="1964931" y="2005955"/>
              <a:ext cx="30015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Space Mono"/>
                <a:buNone/>
              </a:pPr>
              <a:r>
                <a:rPr lang="en-GB" sz="1200" b="0" i="0" u="none" strike="noStrike" cap="none">
                  <a:solidFill>
                    <a:srgbClr val="FFFFFF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xdiaz</a:t>
              </a:r>
              <a:r>
                <a:rPr lang="en-GB" sz="1200" b="0" i="0" u="none" strike="noStrike" cap="none">
                  <a:solidFill>
                    <a:srgbClr val="0091D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@</a:t>
              </a:r>
              <a:r>
                <a:rPr lang="en-GB" sz="1200" b="0" i="0" u="none" strike="noStrike" cap="none">
                  <a:solidFill>
                    <a:srgbClr val="FFFFFF"/>
                  </a:solidFill>
                  <a:latin typeface="Space Mono"/>
                  <a:ea typeface="Space Mono"/>
                  <a:cs typeface="Space Mono"/>
                  <a:sym typeface="Space Mono"/>
                </a:rPr>
                <a:t>youniversalcontent.com </a:t>
              </a:r>
              <a:endParaRPr sz="1100"/>
            </a:p>
          </p:txBody>
        </p:sp>
        <p:grpSp>
          <p:nvGrpSpPr>
            <p:cNvPr id="59" name="Google Shape;59;p13"/>
            <p:cNvGrpSpPr/>
            <p:nvPr/>
          </p:nvGrpSpPr>
          <p:grpSpPr>
            <a:xfrm>
              <a:off x="233130" y="1973684"/>
              <a:ext cx="1731906" cy="417370"/>
              <a:chOff x="2937556" y="4456254"/>
              <a:chExt cx="1731906" cy="417370"/>
            </a:xfrm>
          </p:grpSpPr>
          <p:sp>
            <p:nvSpPr>
              <p:cNvPr id="60" name="Google Shape;60;p13"/>
              <p:cNvSpPr/>
              <p:nvPr/>
            </p:nvSpPr>
            <p:spPr>
              <a:xfrm>
                <a:off x="3458662" y="4635198"/>
                <a:ext cx="1210800" cy="29700"/>
              </a:xfrm>
              <a:prstGeom prst="rect">
                <a:avLst/>
              </a:prstGeom>
              <a:solidFill>
                <a:srgbClr val="0091D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Roboto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pic>
            <p:nvPicPr>
              <p:cNvPr id="61" name="Google Shape;61;p13" descr="Caratula.png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937556" y="4456254"/>
                <a:ext cx="437484" cy="41737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62" name="Google Shape;62;p13"/>
            <p:cNvSpPr txBox="1"/>
            <p:nvPr/>
          </p:nvSpPr>
          <p:spPr>
            <a:xfrm>
              <a:off x="1964931" y="2485883"/>
              <a:ext cx="32967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Space Mono"/>
                <a:buNone/>
              </a:pPr>
              <a:r>
                <a:rPr lang="en-GB" sz="1200" b="0" i="0" u="none" strike="noStrike" cap="none">
                  <a:solidFill>
                    <a:srgbClr val="FFFFFF"/>
                  </a:solidFill>
                  <a:latin typeface="Space Mono"/>
                  <a:ea typeface="Space Mono"/>
                  <a:cs typeface="Space Mono"/>
                  <a:sym typeface="Space Mono"/>
                </a:rPr>
                <a:t>ramirofv</a:t>
              </a:r>
              <a:r>
                <a:rPr lang="en-GB" sz="1200" b="0" i="0" u="none" strike="noStrike" cap="none">
                  <a:solidFill>
                    <a:srgbClr val="0091D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@</a:t>
              </a:r>
              <a:r>
                <a:rPr lang="en-GB" sz="1200" b="0" i="0" u="none" strike="noStrike" cap="none">
                  <a:solidFill>
                    <a:srgbClr val="FFFFFF"/>
                  </a:solidFill>
                  <a:latin typeface="Space Mono"/>
                  <a:ea typeface="Space Mono"/>
                  <a:cs typeface="Space Mono"/>
                  <a:sym typeface="Space Mono"/>
                </a:rPr>
                <a:t>youniversalcontent.com </a:t>
              </a:r>
              <a:endParaRPr sz="1100"/>
            </a:p>
          </p:txBody>
        </p:sp>
        <p:grpSp>
          <p:nvGrpSpPr>
            <p:cNvPr id="63" name="Google Shape;63;p13"/>
            <p:cNvGrpSpPr/>
            <p:nvPr/>
          </p:nvGrpSpPr>
          <p:grpSpPr>
            <a:xfrm>
              <a:off x="233130" y="2453612"/>
              <a:ext cx="1731906" cy="417370"/>
              <a:chOff x="2937556" y="4456254"/>
              <a:chExt cx="1731906" cy="417370"/>
            </a:xfrm>
          </p:grpSpPr>
          <p:sp>
            <p:nvSpPr>
              <p:cNvPr id="64" name="Google Shape;64;p13"/>
              <p:cNvSpPr/>
              <p:nvPr/>
            </p:nvSpPr>
            <p:spPr>
              <a:xfrm>
                <a:off x="3458662" y="4635198"/>
                <a:ext cx="1210800" cy="29700"/>
              </a:xfrm>
              <a:prstGeom prst="rect">
                <a:avLst/>
              </a:prstGeom>
              <a:solidFill>
                <a:srgbClr val="0091D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Roboto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pic>
            <p:nvPicPr>
              <p:cNvPr id="65" name="Google Shape;65;p13" descr="Caratula.png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937556" y="4456254"/>
                <a:ext cx="437484" cy="41737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3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 b="0" i="1">
                <a:solidFill>
                  <a:srgbClr val="0092D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5" name="Google Shape;135;p3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sz="1000" b="0" i="0" u="none" strike="noStrike" cap="none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51" name="Google Shape;151;p3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52" name="Google Shape;152;p3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5" name="Google Shape;155;p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4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9" name="Google Shape;159;p4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0" name="Google Shape;160;p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1" name="Google Shape;161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64" name="Google Shape;164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4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7" name="Google Shape;167;p4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8" name="Google Shape;168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" name="Google Shape;12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902853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8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38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3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63276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5"/>
          <p:cNvSpPr/>
          <p:nvPr/>
        </p:nvSpPr>
        <p:spPr>
          <a:xfrm>
            <a:off x="-1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</a:pPr>
            <a:endParaRPr sz="14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" name="Google Shape;19;p45"/>
          <p:cNvSpPr/>
          <p:nvPr/>
        </p:nvSpPr>
        <p:spPr>
          <a:xfrm>
            <a:off x="0" y="704935"/>
            <a:ext cx="9144000" cy="735000"/>
          </a:xfrm>
          <a:prstGeom prst="rect">
            <a:avLst/>
          </a:prstGeom>
          <a:solidFill>
            <a:srgbClr val="108CDB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20;p45"/>
          <p:cNvSpPr txBox="1"/>
          <p:nvPr/>
        </p:nvSpPr>
        <p:spPr>
          <a:xfrm>
            <a:off x="176707" y="816209"/>
            <a:ext cx="8805300" cy="4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Space Mono"/>
              <a:buNone/>
            </a:pP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La</a:t>
            </a:r>
            <a:r>
              <a:rPr lang="en-GB" sz="2400" b="1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órbita</a:t>
            </a:r>
            <a:r>
              <a:rPr lang="en-GB" sz="2400" b="1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de</a:t>
            </a:r>
            <a:r>
              <a:rPr lang="en-GB" sz="2400" b="1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lo</a:t>
            </a:r>
            <a:r>
              <a:rPr lang="en-GB" sz="2400" b="1" i="0" u="none" strike="noStrike" cap="none">
                <a:solidFill>
                  <a:srgbClr val="000000"/>
                </a:solidFill>
                <a:latin typeface="Space Mono"/>
                <a:ea typeface="Space Mono"/>
                <a:cs typeface="Space Mono"/>
                <a:sym typeface="Space Mono"/>
              </a:rPr>
              <a:t>–</a:t>
            </a:r>
            <a:r>
              <a:rPr lang="en-GB" sz="2400" b="1" i="0" u="none" strike="noStrike" cap="none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humano</a:t>
            </a:r>
            <a:endParaRPr sz="2400" b="1" i="0" u="none" strike="noStrike" cap="none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1" name="Google Shape;21;p45"/>
          <p:cNvSpPr/>
          <p:nvPr/>
        </p:nvSpPr>
        <p:spPr>
          <a:xfrm>
            <a:off x="0" y="0"/>
            <a:ext cx="9144000" cy="721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" name="Google Shape;22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6708" y="64945"/>
            <a:ext cx="1827239" cy="59142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5"/>
          <p:cNvSpPr txBox="1"/>
          <p:nvPr/>
        </p:nvSpPr>
        <p:spPr>
          <a:xfrm>
            <a:off x="261691" y="1929916"/>
            <a:ext cx="1703400" cy="290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Buenos Aires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Santa Fe 3114 4B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C1425BGT — Palermo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None/>
            </a:pP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Santiago de Chile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Cerro Colorado 6036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Dto. 1605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Las Condes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7560358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None/>
            </a:pP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Miami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218 SE 14 st.</a:t>
            </a: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Apt 1208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Roboto"/>
              <a:buNone/>
            </a:pPr>
            <a:r>
              <a:rPr lang="en-GB" sz="9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Florida — 33131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None/>
            </a:pP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Roboto"/>
              <a:buNone/>
            </a:pPr>
            <a:endParaRPr sz="900" b="0" i="0" u="none" strike="noStrike" cap="none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" name="Google Shape;24;p45"/>
          <p:cNvGrpSpPr/>
          <p:nvPr/>
        </p:nvGrpSpPr>
        <p:grpSpPr>
          <a:xfrm>
            <a:off x="2889305" y="2691614"/>
            <a:ext cx="5028501" cy="897298"/>
            <a:chOff x="233130" y="1973684"/>
            <a:chExt cx="5028501" cy="897298"/>
          </a:xfrm>
        </p:grpSpPr>
        <p:sp>
          <p:nvSpPr>
            <p:cNvPr id="25" name="Google Shape;25;p45"/>
            <p:cNvSpPr txBox="1"/>
            <p:nvPr/>
          </p:nvSpPr>
          <p:spPr>
            <a:xfrm>
              <a:off x="1964931" y="2005955"/>
              <a:ext cx="30015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Space Mono"/>
                <a:buNone/>
              </a:pPr>
              <a:r>
                <a:rPr lang="en-GB" sz="1200" b="0" i="0" u="none" strike="noStrike" cap="none">
                  <a:solidFill>
                    <a:srgbClr val="FFFFFF"/>
                  </a:solidFill>
                  <a:latin typeface="Space Mono"/>
                  <a:ea typeface="Space Mono"/>
                  <a:cs typeface="Space Mono"/>
                  <a:sym typeface="Space Mono"/>
                </a:rPr>
                <a:t>xdiaz</a:t>
              </a:r>
              <a:r>
                <a:rPr lang="en-GB" sz="1200" b="0" i="0" u="none" strike="noStrike" cap="none">
                  <a:solidFill>
                    <a:srgbClr val="0091D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@</a:t>
              </a:r>
              <a:r>
                <a:rPr lang="en-GB" sz="1200" b="0" i="0" u="none" strike="noStrike" cap="none">
                  <a:solidFill>
                    <a:srgbClr val="FFFFFF"/>
                  </a:solidFill>
                  <a:latin typeface="Space Mono"/>
                  <a:ea typeface="Space Mono"/>
                  <a:cs typeface="Space Mono"/>
                  <a:sym typeface="Space Mono"/>
                </a:rPr>
                <a:t>youniversalcontent.com 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oogle Shape;26;p45"/>
            <p:cNvGrpSpPr/>
            <p:nvPr/>
          </p:nvGrpSpPr>
          <p:grpSpPr>
            <a:xfrm>
              <a:off x="233130" y="1973684"/>
              <a:ext cx="1731906" cy="417370"/>
              <a:chOff x="2937556" y="4456254"/>
              <a:chExt cx="1731906" cy="417370"/>
            </a:xfrm>
          </p:grpSpPr>
          <p:sp>
            <p:nvSpPr>
              <p:cNvPr id="27" name="Google Shape;27;p45"/>
              <p:cNvSpPr/>
              <p:nvPr/>
            </p:nvSpPr>
            <p:spPr>
              <a:xfrm>
                <a:off x="3458662" y="4635198"/>
                <a:ext cx="1210800" cy="29700"/>
              </a:xfrm>
              <a:prstGeom prst="rect">
                <a:avLst/>
              </a:prstGeom>
              <a:solidFill>
                <a:srgbClr val="0091D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Roboto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pic>
            <p:nvPicPr>
              <p:cNvPr id="28" name="Google Shape;28;p45" descr="Caratula.png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937556" y="4456254"/>
                <a:ext cx="437484" cy="41737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9" name="Google Shape;29;p45"/>
            <p:cNvSpPr txBox="1"/>
            <p:nvPr/>
          </p:nvSpPr>
          <p:spPr>
            <a:xfrm>
              <a:off x="1964931" y="2485883"/>
              <a:ext cx="3296700" cy="25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Space Mono"/>
                <a:buNone/>
              </a:pPr>
              <a:r>
                <a:rPr lang="en-GB" sz="1200" b="0" i="0" u="none" strike="noStrike" cap="none">
                  <a:solidFill>
                    <a:srgbClr val="FFFFFF"/>
                  </a:solidFill>
                  <a:latin typeface="Space Mono"/>
                  <a:ea typeface="Space Mono"/>
                  <a:cs typeface="Space Mono"/>
                  <a:sym typeface="Space Mono"/>
                </a:rPr>
                <a:t>ramirofv</a:t>
              </a:r>
              <a:r>
                <a:rPr lang="en-GB" sz="1200" b="0" i="0" u="none" strike="noStrike" cap="none">
                  <a:solidFill>
                    <a:srgbClr val="0091D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@</a:t>
              </a:r>
              <a:r>
                <a:rPr lang="en-GB" sz="1200" b="0" i="0" u="none" strike="noStrike" cap="none">
                  <a:solidFill>
                    <a:srgbClr val="FFFFFF"/>
                  </a:solidFill>
                  <a:latin typeface="Space Mono"/>
                  <a:ea typeface="Space Mono"/>
                  <a:cs typeface="Space Mono"/>
                  <a:sym typeface="Space Mono"/>
                </a:rPr>
                <a:t>youniversalcontent.com </a:t>
              </a:r>
              <a:endPara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0" name="Google Shape;30;p45"/>
            <p:cNvGrpSpPr/>
            <p:nvPr/>
          </p:nvGrpSpPr>
          <p:grpSpPr>
            <a:xfrm>
              <a:off x="233130" y="2453612"/>
              <a:ext cx="1731906" cy="417370"/>
              <a:chOff x="2937556" y="4456254"/>
              <a:chExt cx="1731906" cy="417370"/>
            </a:xfrm>
          </p:grpSpPr>
          <p:sp>
            <p:nvSpPr>
              <p:cNvPr id="31" name="Google Shape;31;p45"/>
              <p:cNvSpPr/>
              <p:nvPr/>
            </p:nvSpPr>
            <p:spPr>
              <a:xfrm>
                <a:off x="3458662" y="4635198"/>
                <a:ext cx="1210800" cy="29700"/>
              </a:xfrm>
              <a:prstGeom prst="rect">
                <a:avLst/>
              </a:prstGeom>
              <a:solidFill>
                <a:srgbClr val="0091D1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lt1"/>
                  </a:buClr>
                  <a:buSzPts val="1800"/>
                  <a:buFont typeface="Roboto"/>
                  <a:buNone/>
                </a:pPr>
                <a:endParaRPr sz="18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  <p:pic>
            <p:nvPicPr>
              <p:cNvPr id="32" name="Google Shape;32;p45" descr="Caratula.png"/>
              <p:cNvPicPr preferRelativeResize="0"/>
              <p:nvPr/>
            </p:nvPicPr>
            <p:blipFill rotWithShape="1">
              <a:blip r:embed="rId3">
                <a:alphaModFix/>
              </a:blip>
              <a:srcRect/>
              <a:stretch/>
            </p:blipFill>
            <p:spPr>
              <a:xfrm>
                <a:off x="2937556" y="4456254"/>
                <a:ext cx="437484" cy="41737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5632305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5" name="Google Shape;35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0565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9" name="Google Shape;39;p4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99881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303860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7" name="Google Shape;47;p4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78756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5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0" name="Google Shape;50;p5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93174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5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4" name="Google Shape;54;p5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5" name="Google Shape;55;p5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5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49326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27930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2" name="Google Shape;62;p5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90563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5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9492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eeaefe2c16_0_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000" b="0" i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g2eeaefe2c16_0_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 b="0" i="1">
                <a:solidFill>
                  <a:srgbClr val="0092D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g2eeaefe2c16_0_15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g2eeaefe2c16_0_15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g2eeaefe2c16_0_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489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3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3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856882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5"/>
          <p:cNvSpPr/>
          <p:nvPr/>
        </p:nvSpPr>
        <p:spPr>
          <a:xfrm>
            <a:off x="-1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191;p46">
            <a:extLst>
              <a:ext uri="{FF2B5EF4-FFF2-40B4-BE49-F238E27FC236}">
                <a16:creationId xmlns:a16="http://schemas.microsoft.com/office/drawing/2014/main" id="{8ADA2920-F354-EC24-77A4-696432BB0CD7}"/>
              </a:ext>
            </a:extLst>
          </p:cNvPr>
          <p:cNvSpPr/>
          <p:nvPr/>
        </p:nvSpPr>
        <p:spPr>
          <a:xfrm>
            <a:off x="0" y="685825"/>
            <a:ext cx="9144000" cy="7377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45" descr="Caratula.png"/>
          <p:cNvPicPr preferRelativeResize="0"/>
          <p:nvPr/>
        </p:nvPicPr>
        <p:blipFill rotWithShape="1">
          <a:blip r:embed="rId3">
            <a:alphaModFix/>
          </a:blip>
          <a:srcRect l="17101" t="37509" r="16382" b="11726"/>
          <a:stretch/>
        </p:blipFill>
        <p:spPr>
          <a:xfrm>
            <a:off x="279531" y="1950175"/>
            <a:ext cx="5573798" cy="29532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45"/>
          <p:cNvSpPr txBox="1"/>
          <p:nvPr/>
        </p:nvSpPr>
        <p:spPr>
          <a:xfrm>
            <a:off x="151769" y="874399"/>
            <a:ext cx="8805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i="0" u="none" strike="noStrike" cap="none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Exploración</a:t>
            </a:r>
            <a:r>
              <a:rPr lang="en-GB" sz="1800" b="1" i="0" u="none" strike="noStrike" cap="none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lang="en-GB" sz="1800" b="1" i="0" u="none" strike="noStrike" cap="none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sobre</a:t>
            </a:r>
            <a:r>
              <a:rPr lang="en-GB" sz="1800" b="1" i="0" u="none" strike="noStrike" cap="none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lang="en-GB" sz="1800" b="1" i="0" u="none" strike="noStrike" cap="none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Antisemitismo</a:t>
            </a:r>
            <a:r>
              <a:rPr lang="en-GB" sz="1800" b="1" i="0" u="none" strike="noStrike" cap="none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lang="en-GB" sz="1800" b="1" i="0" u="none" strike="noStrike" cap="none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en</a:t>
            </a:r>
            <a:r>
              <a:rPr lang="en-GB" sz="1800" b="1" i="0" u="none" strike="noStrike" cap="none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 Argentina</a:t>
            </a:r>
            <a:endParaRPr dirty="0"/>
          </a:p>
        </p:txBody>
      </p:sp>
      <p:pic>
        <p:nvPicPr>
          <p:cNvPr id="180" name="Google Shape;180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6707" y="64944"/>
            <a:ext cx="1827239" cy="59142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45"/>
          <p:cNvSpPr txBox="1"/>
          <p:nvPr/>
        </p:nvSpPr>
        <p:spPr>
          <a:xfrm>
            <a:off x="5250267" y="820324"/>
            <a:ext cx="3706800" cy="4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GB" sz="1600" b="0" i="0" u="none" strike="noStrike" cap="none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2025</a:t>
            </a:r>
            <a:endParaRPr dirty="0"/>
          </a:p>
        </p:txBody>
      </p:sp>
      <p:pic>
        <p:nvPicPr>
          <p:cNvPr id="182" name="Google Shape;182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80654" y="105926"/>
            <a:ext cx="548700" cy="509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  <p:sp>
        <p:nvSpPr>
          <p:cNvPr id="188" name="Google Shape;188;p46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90" name="Google Shape;190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46"/>
          <p:cNvSpPr/>
          <p:nvPr/>
        </p:nvSpPr>
        <p:spPr>
          <a:xfrm>
            <a:off x="0" y="685825"/>
            <a:ext cx="9144000" cy="7377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46"/>
          <p:cNvSpPr txBox="1"/>
          <p:nvPr/>
        </p:nvSpPr>
        <p:spPr>
          <a:xfrm>
            <a:off x="159725" y="793617"/>
            <a:ext cx="5055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GB" sz="1800" b="1" i="0" u="none" strike="noStrike" cap="none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Objetivos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1800" b="1" i="0" u="none" strike="noStrike" cap="none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del</a:t>
            </a:r>
            <a:r>
              <a:rPr lang="en-GB" sz="1800" b="0" i="0" u="none" strike="noStrike" cap="none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1800" b="1" i="0" u="none" strike="noStrike" cap="none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proyecto</a:t>
            </a:r>
            <a:endParaRPr sz="1200" b="0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46"/>
          <p:cNvSpPr/>
          <p:nvPr/>
        </p:nvSpPr>
        <p:spPr>
          <a:xfrm>
            <a:off x="263525" y="1557775"/>
            <a:ext cx="8526600" cy="3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725" tIns="67725" rIns="67725" bIns="677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JAE3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desea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conocer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las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percepciones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experiencias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respecto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la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Argentina,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marco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un 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mundo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post –</a:t>
            </a:r>
            <a:r>
              <a:rPr lang="en-GB" sz="1800" b="1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atentado</a:t>
            </a:r>
            <a:r>
              <a:rPr lang="en-GB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del </a:t>
            </a:r>
            <a:r>
              <a:rPr lang="en-CO" sz="1800" b="1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7 de octubre en Israel.</a:t>
            </a:r>
            <a:endParaRPr sz="1800" b="1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a:blip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sp>
        <p:nvSpPr>
          <p:cNvPr id="199" name="Google Shape;199;p47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47"/>
          <p:cNvSpPr/>
          <p:nvPr/>
        </p:nvSpPr>
        <p:spPr>
          <a:xfrm>
            <a:off x="0" y="685825"/>
            <a:ext cx="9144000" cy="7377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47"/>
          <p:cNvSpPr txBox="1"/>
          <p:nvPr/>
        </p:nvSpPr>
        <p:spPr>
          <a:xfrm>
            <a:off x="217350" y="735925"/>
            <a:ext cx="5055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Resultados</a:t>
            </a:r>
            <a:r>
              <a:rPr lang="en-GB" sz="2000" b="1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 de la </a:t>
            </a:r>
            <a:r>
              <a:rPr lang="en-GB" sz="2000" b="1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encuesta</a:t>
            </a:r>
            <a:endParaRPr sz="20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202" name="Google Shape;202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03" name="Google Shape;20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sp>
        <p:nvSpPr>
          <p:cNvPr id="210" name="Google Shape;210;p48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2" name="Google Shape;212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48"/>
          <p:cNvSpPr/>
          <p:nvPr/>
        </p:nvSpPr>
        <p:spPr>
          <a:xfrm>
            <a:off x="0" y="685825"/>
            <a:ext cx="9144000" cy="7377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48"/>
          <p:cNvSpPr txBox="1"/>
          <p:nvPr/>
        </p:nvSpPr>
        <p:spPr>
          <a:xfrm>
            <a:off x="204025" y="758843"/>
            <a:ext cx="50556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 b="1" i="0" u="none" strike="noStrike" cap="none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Metodología</a:t>
            </a:r>
            <a:endParaRPr sz="1800" b="1" i="0" u="none" strike="noStrike" cap="none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15" name="Google Shape;215;p48"/>
          <p:cNvSpPr/>
          <p:nvPr/>
        </p:nvSpPr>
        <p:spPr>
          <a:xfrm>
            <a:off x="220208" y="1689578"/>
            <a:ext cx="8526600" cy="32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725" tIns="67725" rIns="67725" bIns="67725" anchor="t" anchorCtr="0">
            <a:noAutofit/>
          </a:bodyPr>
          <a:lstStyle/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TIPO DE ESTUDIO: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Encuesta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online con un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uestionario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estructurado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 5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minutos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duración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dirty="0"/>
          </a:p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TARGET: </a:t>
            </a:r>
            <a:r>
              <a:rPr lang="en-GB" sz="13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ombres y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mujeres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mayores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 18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años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cualquier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religión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residen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Argentina.</a:t>
            </a:r>
            <a:endParaRPr dirty="0"/>
          </a:p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MUESTRA: 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realizaron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241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casos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totales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3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MUESTREO 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muestreo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se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realizó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por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bola de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nieve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participantes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fueron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seleccionados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través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de redes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sociales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whastapp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(red de JAE3)</a:t>
            </a:r>
          </a:p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UNIVERSO GEOGRAFÍCO: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Total Argentina.</a:t>
            </a:r>
            <a:endParaRPr sz="13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FECHA DE CAMPO:  </a:t>
            </a:r>
            <a:r>
              <a:rPr lang="en-GB" sz="1300" b="0" i="0" u="none" strike="noStrike" cap="none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Noviembre</a:t>
            </a:r>
            <a:r>
              <a:rPr lang="en-GB" sz="1300" b="0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2025</a:t>
            </a:r>
            <a:endParaRPr sz="1300" b="0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UNIVERSO Y MARGEN DE ERROR: 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+ / - 6,32%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Muestra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total (241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casos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dirty="0"/>
          </a:p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b="1" i="0" u="none" strike="noStrike" cap="none" dirty="0">
                <a:solidFill>
                  <a:srgbClr val="0091D5"/>
                </a:solidFill>
                <a:latin typeface="Roboto"/>
                <a:ea typeface="Roboto"/>
                <a:cs typeface="Roboto"/>
                <a:sym typeface="Roboto"/>
              </a:rPr>
              <a:t>DIFERENCIA SIGNIFICATIVA: 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marcan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diferencias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significativas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entre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porcentajes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, con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Test de media de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proporciones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al 95% / 90% de </a:t>
            </a:r>
            <a:r>
              <a:rPr lang="en-GB" sz="13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confianza</a:t>
            </a:r>
            <a:r>
              <a:rPr lang="en-GB" sz="13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en-GB" dirty="0"/>
          </a:p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sp>
        <p:nvSpPr>
          <p:cNvPr id="252" name="Google Shape;252;p52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3" name="Google Shape;25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54" name="Google Shape;25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52"/>
          <p:cNvSpPr/>
          <p:nvPr/>
        </p:nvSpPr>
        <p:spPr>
          <a:xfrm>
            <a:off x="0" y="685825"/>
            <a:ext cx="9144000" cy="7377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52"/>
          <p:cNvSpPr txBox="1"/>
          <p:nvPr/>
        </p:nvSpPr>
        <p:spPr>
          <a:xfrm>
            <a:off x="159725" y="728300"/>
            <a:ext cx="85971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Perfil</a:t>
            </a:r>
            <a:r>
              <a:rPr lang="en-GB" sz="1600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1600" b="1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de</a:t>
            </a:r>
            <a:r>
              <a:rPr lang="en-GB" sz="1600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1600" b="1" dirty="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la</a:t>
            </a:r>
            <a:r>
              <a:rPr lang="en-GB" sz="1600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r>
              <a:rPr lang="en-GB" sz="1600" b="1" dirty="0" err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muestra</a:t>
            </a:r>
            <a:r>
              <a:rPr lang="en-GB" sz="1600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—</a:t>
            </a:r>
            <a:endParaRPr sz="16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6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" name="Google Shape;215;p48">
            <a:extLst>
              <a:ext uri="{FF2B5EF4-FFF2-40B4-BE49-F238E27FC236}">
                <a16:creationId xmlns:a16="http://schemas.microsoft.com/office/drawing/2014/main" id="{62D87E02-4F96-4159-7697-A2FAC458B1A0}"/>
              </a:ext>
            </a:extLst>
          </p:cNvPr>
          <p:cNvSpPr/>
          <p:nvPr/>
        </p:nvSpPr>
        <p:spPr>
          <a:xfrm>
            <a:off x="286499" y="3619126"/>
            <a:ext cx="3655225" cy="83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7725" tIns="67725" rIns="67725" bIns="67725" anchor="t" anchorCtr="0">
            <a:noAutofit/>
          </a:bodyPr>
          <a:lstStyle/>
          <a:p>
            <a:pPr marL="13335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Una </a:t>
            </a:r>
            <a:r>
              <a:rPr lang="en-GB" sz="11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muestra</a:t>
            </a:r>
            <a:r>
              <a:rPr lang="en-GB" sz="11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repartida</a:t>
            </a:r>
            <a:r>
              <a:rPr lang="en-GB" sz="11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0" i="0" u="none" strike="noStrike" cap="none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edades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mayoritariamente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femenina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y con un 78% de personas que se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identifican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como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judíos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/as. </a:t>
            </a:r>
            <a:endParaRPr sz="11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F35D33-F335-37E8-2BE4-0D21F8FDD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26074" y="1483055"/>
            <a:ext cx="3564794" cy="20012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C172E1D-3928-E483-7258-9B06DB1EAC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079" y="1423525"/>
            <a:ext cx="3727961" cy="18971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78AB679-0BA5-6BCC-B4E8-C4FB112313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3085" y="3003648"/>
            <a:ext cx="3340212" cy="20012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52E656-7F6A-F92B-63D7-D8DFC56BAB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63085" y="2885606"/>
            <a:ext cx="2948138" cy="25701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24"/>
          <p:cNvSpPr/>
          <p:nvPr/>
        </p:nvSpPr>
        <p:spPr>
          <a:xfrm>
            <a:off x="-13650" y="-22787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4" name="Google Shape;394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95" name="Google Shape;395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396" name="Google Shape;396;p24"/>
          <p:cNvSpPr/>
          <p:nvPr/>
        </p:nvSpPr>
        <p:spPr>
          <a:xfrm>
            <a:off x="503233" y="2090982"/>
            <a:ext cx="5842200" cy="61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01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Space Mono"/>
              <a:buNone/>
              <a:tabLst/>
              <a:defRPr/>
            </a:pPr>
            <a:r>
              <a:rPr kumimoji="0" lang="en-GB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El </a:t>
            </a:r>
            <a:r>
              <a:rPr kumimoji="0" lang="en-GB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mundo</a:t>
            </a:r>
            <a:r>
              <a:rPr kumimoji="0" lang="en-GB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GB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pos</a:t>
            </a:r>
            <a:r>
              <a:rPr lang="en-GB" sz="34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t </a:t>
            </a:r>
            <a:r>
              <a:rPr kumimoji="0" lang="en-GB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cese</a:t>
            </a:r>
            <a:r>
              <a:rPr kumimoji="0" lang="en-GB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del </a:t>
            </a:r>
            <a:r>
              <a:rPr kumimoji="0" lang="en-GB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fuego</a:t>
            </a:r>
            <a:r>
              <a:rPr kumimoji="0" lang="en-GB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kumimoji="0" lang="en-GB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liberación</a:t>
            </a:r>
            <a:r>
              <a:rPr kumimoji="0" lang="en-GB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kumimoji="0" lang="en-GB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kumimoji="0" lang="en-GB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GB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rehenes</a:t>
            </a:r>
            <a:r>
              <a:rPr kumimoji="0" lang="en-GB" sz="3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GB" sz="3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vivos</a:t>
            </a:r>
            <a:endParaRPr kumimoji="0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Space Mono"/>
              <a:buNone/>
              <a:tabLst/>
              <a:defRPr/>
            </a:pPr>
            <a:endParaRPr kumimoji="0" sz="3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sp>
        <p:nvSpPr>
          <p:cNvPr id="445" name="Google Shape;445;p6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Experiencias Personales</a:t>
            </a:r>
            <a:endParaRPr sz="60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000" b="1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Comodidad de los directivos en el entorno laboral y expresión de identidad judía</a:t>
            </a:r>
            <a:endParaRPr sz="1000" b="1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000" b="1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6" name="Google Shape;44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7" name="Google Shape;447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65"/>
          <p:cNvSpPr/>
          <p:nvPr/>
        </p:nvSpPr>
        <p:spPr>
          <a:xfrm>
            <a:off x="0" y="685825"/>
            <a:ext cx="9144000" cy="8139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65"/>
          <p:cNvSpPr txBox="1"/>
          <p:nvPr/>
        </p:nvSpPr>
        <p:spPr>
          <a:xfrm>
            <a:off x="164821" y="689581"/>
            <a:ext cx="87594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dk1"/>
              </a:buClr>
              <a:buSzPts val="1100"/>
            </a:pP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promedio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69% de las personas se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sienten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cómodas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expresar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algo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menos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85% de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nuestra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2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medición</a:t>
            </a:r>
            <a:r>
              <a:rPr lang="en-GB" sz="12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anterior. </a:t>
            </a:r>
            <a:r>
              <a:rPr lang="en-US" sz="1200" b="1" dirty="0">
                <a:solidFill>
                  <a:schemeClr val="bg1"/>
                </a:solidFill>
              </a:rPr>
              <a:t>El 8,4% de </a:t>
            </a:r>
            <a:r>
              <a:rPr lang="en-US" sz="1200" b="1" dirty="0" err="1">
                <a:solidFill>
                  <a:schemeClr val="bg1"/>
                </a:solidFill>
              </a:rPr>
              <a:t>los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encuestados</a:t>
            </a:r>
            <a:r>
              <a:rPr lang="en-US" sz="1200" b="1" dirty="0">
                <a:solidFill>
                  <a:schemeClr val="bg1"/>
                </a:solidFill>
              </a:rPr>
              <a:t> se </a:t>
            </a:r>
            <a:r>
              <a:rPr lang="en-US" sz="1200" b="1" dirty="0" err="1">
                <a:solidFill>
                  <a:schemeClr val="bg1"/>
                </a:solidFill>
              </a:rPr>
              <a:t>siente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incómodo</a:t>
            </a:r>
            <a:r>
              <a:rPr lang="en-US" sz="1200" b="1" dirty="0">
                <a:solidFill>
                  <a:schemeClr val="bg1"/>
                </a:solidFill>
              </a:rPr>
              <a:t> o </a:t>
            </a:r>
            <a:r>
              <a:rPr lang="en-US" sz="1200" b="1" dirty="0" err="1">
                <a:solidFill>
                  <a:schemeClr val="bg1"/>
                </a:solidFill>
              </a:rPr>
              <a:t>muy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incómodo</a:t>
            </a:r>
            <a:r>
              <a:rPr lang="en-GB" sz="1200" b="1" dirty="0">
                <a:solidFill>
                  <a:schemeClr val="bg1"/>
                </a:solidFill>
                <a:sym typeface="Roboto"/>
              </a:rPr>
              <a:t> 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con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expresar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su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identidad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judía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(+ las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mujeres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y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los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menores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de 35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años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) vs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el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17%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en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nuestra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</a:t>
            </a:r>
            <a:r>
              <a:rPr lang="en-GB" sz="1200" dirty="0" err="1">
                <a:solidFill>
                  <a:schemeClr val="bg1"/>
                </a:solidFill>
                <a:sym typeface="Roboto"/>
              </a:rPr>
              <a:t>medición</a:t>
            </a:r>
            <a:r>
              <a:rPr lang="en-GB" sz="1200" dirty="0">
                <a:solidFill>
                  <a:schemeClr val="bg1"/>
                </a:solidFill>
                <a:sym typeface="Roboto"/>
              </a:rPr>
              <a:t> anterior </a:t>
            </a:r>
            <a:endParaRPr sz="1200" b="1" dirty="0">
              <a:solidFill>
                <a:schemeClr val="bg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50" name="Google Shape;450;p65"/>
          <p:cNvSpPr txBox="1"/>
          <p:nvPr/>
        </p:nvSpPr>
        <p:spPr>
          <a:xfrm>
            <a:off x="204025" y="4835225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Total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judíos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Fuente: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Pregunta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“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¿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Qué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tan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cómodo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te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sentís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con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tu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identidad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judía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y la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capacidad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de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expresarla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tu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entorno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r>
              <a:rPr lang="en-US" sz="800" dirty="0" err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laboral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?</a:t>
            </a:r>
            <a:endParaRPr sz="800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451" name="Google Shape;451;p65"/>
          <p:cNvSpPr txBox="1"/>
          <p:nvPr/>
        </p:nvSpPr>
        <p:spPr>
          <a:xfrm>
            <a:off x="204024" y="1499725"/>
            <a:ext cx="6858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% </a:t>
            </a: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sensación de comodidad respecto a ser judío/a en el entorno laboral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298;p55">
            <a:extLst>
              <a:ext uri="{FF2B5EF4-FFF2-40B4-BE49-F238E27FC236}">
                <a16:creationId xmlns:a16="http://schemas.microsoft.com/office/drawing/2014/main" id="{C897BE6D-134A-C744-67ED-AA2B32B1D7CD}"/>
              </a:ext>
            </a:extLst>
          </p:cNvPr>
          <p:cNvSpPr/>
          <p:nvPr/>
        </p:nvSpPr>
        <p:spPr>
          <a:xfrm>
            <a:off x="4583724" y="2863774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298;p55">
            <a:extLst>
              <a:ext uri="{FF2B5EF4-FFF2-40B4-BE49-F238E27FC236}">
                <a16:creationId xmlns:a16="http://schemas.microsoft.com/office/drawing/2014/main" id="{A69BED3D-916D-9AEF-CE16-BB65E62CE483}"/>
              </a:ext>
            </a:extLst>
          </p:cNvPr>
          <p:cNvSpPr/>
          <p:nvPr/>
        </p:nvSpPr>
        <p:spPr>
          <a:xfrm>
            <a:off x="3027276" y="3756424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Google Shape;298;p55">
            <a:extLst>
              <a:ext uri="{FF2B5EF4-FFF2-40B4-BE49-F238E27FC236}">
                <a16:creationId xmlns:a16="http://schemas.microsoft.com/office/drawing/2014/main" id="{C689C137-94BE-3912-AB4B-FF8870139993}"/>
              </a:ext>
            </a:extLst>
          </p:cNvPr>
          <p:cNvSpPr/>
          <p:nvPr/>
        </p:nvSpPr>
        <p:spPr>
          <a:xfrm>
            <a:off x="4173201" y="3710953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Google Shape;298;p55">
            <a:extLst>
              <a:ext uri="{FF2B5EF4-FFF2-40B4-BE49-F238E27FC236}">
                <a16:creationId xmlns:a16="http://schemas.microsoft.com/office/drawing/2014/main" id="{C5BB8118-D01C-9ED3-0EA1-0453E0DF68F5}"/>
              </a:ext>
            </a:extLst>
          </p:cNvPr>
          <p:cNvSpPr/>
          <p:nvPr/>
        </p:nvSpPr>
        <p:spPr>
          <a:xfrm>
            <a:off x="6581234" y="2784258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81B138-67C9-903C-B244-FD490EA7A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017" y="1754750"/>
            <a:ext cx="5113464" cy="296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36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8</a:t>
            </a:fld>
            <a:endParaRPr/>
          </a:p>
        </p:txBody>
      </p:sp>
      <p:sp>
        <p:nvSpPr>
          <p:cNvPr id="445" name="Google Shape;445;p6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0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Experiencias Personales</a:t>
            </a:r>
            <a:endParaRPr sz="600">
              <a:solidFill>
                <a:schemeClr val="dk1"/>
              </a:solidFill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1000" b="1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Comodidad de los directivos en el entorno laboral y expresión de identidad judía</a:t>
            </a:r>
            <a:endParaRPr sz="1000" b="1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000" b="1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46" name="Google Shape;446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47" name="Google Shape;447;p6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65"/>
          <p:cNvSpPr/>
          <p:nvPr/>
        </p:nvSpPr>
        <p:spPr>
          <a:xfrm>
            <a:off x="0" y="685825"/>
            <a:ext cx="9144000" cy="8139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65"/>
          <p:cNvSpPr txBox="1"/>
          <p:nvPr/>
        </p:nvSpPr>
        <p:spPr>
          <a:xfrm>
            <a:off x="204024" y="744605"/>
            <a:ext cx="87594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promedio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85% de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directivos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se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sienten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cómodos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expresar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su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aún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empresas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o bien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chicas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menos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de 200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empleados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o bien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grandes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+ de 1000) e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internacionales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posiblemente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línea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con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directivas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gobales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impactan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cultura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organizacional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Directivos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de RRHH y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dueños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cómodos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directivos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otras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áreas</a:t>
            </a:r>
            <a:r>
              <a:rPr lang="en-GB" sz="11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1" dirty="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50" name="Google Shape;450;p65"/>
          <p:cNvSpPr txBox="1"/>
          <p:nvPr/>
        </p:nvSpPr>
        <p:spPr>
          <a:xfrm>
            <a:off x="204025" y="4835225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Total directivos (168), muestra ponderada. Fuente: Pregunta “¿Te sentís cómodo en tu entorno laboral? ¿Podés expresar libremente tu identidad judía?”</a:t>
            </a:r>
            <a:endParaRPr sz="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65"/>
          <p:cNvSpPr txBox="1"/>
          <p:nvPr/>
        </p:nvSpPr>
        <p:spPr>
          <a:xfrm>
            <a:off x="204024" y="1499725"/>
            <a:ext cx="6858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GB" sz="1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% </a:t>
            </a: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sensación de comodidad respecto a ser judío/a en el entorno laboral</a:t>
            </a:r>
            <a:endParaRPr sz="10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452" name="Google Shape;452;p65"/>
          <p:cNvGraphicFramePr/>
          <p:nvPr/>
        </p:nvGraphicFramePr>
        <p:xfrm>
          <a:off x="-388875" y="1716050"/>
          <a:ext cx="7732500" cy="335250"/>
        </p:xfrm>
        <a:graphic>
          <a:graphicData uri="http://schemas.openxmlformats.org/drawingml/2006/table">
            <a:tbl>
              <a:tblPr>
                <a:noFill/>
                <a:tableStyleId>{FF7AD2F3-02EF-405B-99BA-89BEC16B73AA}</a:tableStyleId>
              </a:tblPr>
              <a:tblGrid>
                <a:gridCol w="175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1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43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87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90850">
                <a:tc>
                  <a:txBody>
                    <a:bodyPr/>
                    <a:lstStyle/>
                    <a:p>
                      <a:pPr marL="0" lvl="0" indent="0" algn="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b="1" dirty="0" err="1">
                          <a:solidFill>
                            <a:srgbClr val="0070C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Promedio</a:t>
                      </a:r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endParaRPr sz="1800" dirty="0">
                        <a:solidFill>
                          <a:srgbClr val="0070C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 b="1" dirty="0">
                          <a:solidFill>
                            <a:srgbClr val="0070C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Total: 85%</a:t>
                      </a:r>
                      <a:endParaRPr sz="1000" b="1" dirty="0">
                        <a:solidFill>
                          <a:srgbClr val="0070C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Tamaño de Empresa: 83%</a:t>
                      </a:r>
                      <a:endParaRPr sz="800" b="1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Tipo de Empresa: 82%</a:t>
                      </a:r>
                      <a:endParaRPr sz="800" b="1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800" b="1" dirty="0" err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Rol</a:t>
                      </a:r>
                      <a:r>
                        <a:rPr lang="en-GB" sz="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</a:t>
                      </a:r>
                      <a:r>
                        <a:rPr lang="en-GB" sz="800" b="1" dirty="0" err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en</a:t>
                      </a:r>
                      <a:r>
                        <a:rPr lang="en-GB" sz="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la </a:t>
                      </a:r>
                      <a:r>
                        <a:rPr lang="en-GB" sz="800" b="1" dirty="0" err="1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Empresa</a:t>
                      </a:r>
                      <a:r>
                        <a:rPr lang="en-GB" sz="800" b="1" dirty="0">
                          <a:solidFill>
                            <a:schemeClr val="dk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: 87%</a:t>
                      </a:r>
                      <a:endParaRPr sz="800" b="1" dirty="0">
                        <a:solidFill>
                          <a:schemeClr val="dk1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53" name="Google Shape;453;p6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9900" y="1911650"/>
            <a:ext cx="4860576" cy="292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4A6797-A75E-BA6C-82EB-C99FD97730D3}"/>
              </a:ext>
            </a:extLst>
          </p:cNvPr>
          <p:cNvSpPr txBox="1"/>
          <p:nvPr/>
        </p:nvSpPr>
        <p:spPr>
          <a:xfrm>
            <a:off x="7206500" y="1882586"/>
            <a:ext cx="1789648" cy="2739211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000">
                <a:solidFill>
                  <a:schemeClr val="tx1"/>
                </a:solidFill>
                <a:latin typeface="Roboto"/>
                <a:ea typeface="Roboto"/>
                <a:cs typeface="Roboto"/>
              </a:defRPr>
            </a:lvl1pPr>
          </a:lstStyle>
          <a:p>
            <a:r>
              <a:rPr lang="en-GB" dirty="0" err="1">
                <a:sym typeface="Roboto"/>
              </a:rPr>
              <a:t>Oportunidad</a:t>
            </a:r>
            <a:r>
              <a:rPr lang="en-GB" dirty="0">
                <a:sym typeface="Roboto"/>
              </a:rPr>
              <a:t> de </a:t>
            </a:r>
            <a:r>
              <a:rPr lang="en-GB" dirty="0" err="1">
                <a:sym typeface="Roboto"/>
              </a:rPr>
              <a:t>trabajar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en</a:t>
            </a:r>
            <a:r>
              <a:rPr lang="en-GB" dirty="0">
                <a:sym typeface="Roboto"/>
              </a:rPr>
              <a:t> </a:t>
            </a:r>
            <a:r>
              <a:rPr lang="en-GB" b="1" dirty="0" err="1">
                <a:sym typeface="Roboto"/>
              </a:rPr>
              <a:t>concientización</a:t>
            </a:r>
            <a:r>
              <a:rPr lang="en-GB" b="1" dirty="0">
                <a:sym typeface="Roboto"/>
              </a:rPr>
              <a:t> e </a:t>
            </a:r>
            <a:r>
              <a:rPr lang="en-GB" b="1" dirty="0" err="1">
                <a:sym typeface="Roboto"/>
              </a:rPr>
              <a:t>impacto</a:t>
            </a:r>
            <a:r>
              <a:rPr lang="en-GB" b="1" dirty="0">
                <a:sym typeface="Roboto"/>
              </a:rPr>
              <a:t> </a:t>
            </a:r>
            <a:r>
              <a:rPr lang="en-GB" b="1" dirty="0" err="1">
                <a:sym typeface="Roboto"/>
              </a:rPr>
              <a:t>en</a:t>
            </a:r>
            <a:r>
              <a:rPr lang="en-GB" b="1" dirty="0">
                <a:sym typeface="Roboto"/>
              </a:rPr>
              <a:t> la </a:t>
            </a:r>
            <a:r>
              <a:rPr lang="en-GB" b="1" dirty="0" err="1">
                <a:sym typeface="Roboto"/>
              </a:rPr>
              <a:t>cultura</a:t>
            </a:r>
            <a:r>
              <a:rPr lang="en-GB" b="1" dirty="0">
                <a:sym typeface="Roboto"/>
              </a:rPr>
              <a:t> </a:t>
            </a:r>
            <a:r>
              <a:rPr lang="en-GB" b="1" dirty="0" err="1">
                <a:sym typeface="Roboto"/>
              </a:rPr>
              <a:t>organizacional</a:t>
            </a:r>
            <a:r>
              <a:rPr lang="en-GB" b="1" dirty="0">
                <a:sym typeface="Roboto"/>
              </a:rPr>
              <a:t> </a:t>
            </a:r>
            <a:r>
              <a:rPr lang="en-GB" b="1" dirty="0" err="1">
                <a:sym typeface="Roboto"/>
              </a:rPr>
              <a:t>en</a:t>
            </a:r>
            <a:r>
              <a:rPr lang="en-GB" b="1" dirty="0">
                <a:sym typeface="Roboto"/>
              </a:rPr>
              <a:t> </a:t>
            </a:r>
            <a:r>
              <a:rPr lang="en-GB" b="1" dirty="0" err="1">
                <a:sym typeface="Roboto"/>
              </a:rPr>
              <a:t>empresas</a:t>
            </a:r>
            <a:r>
              <a:rPr lang="en-GB" b="1" dirty="0">
                <a:sym typeface="Roboto"/>
              </a:rPr>
              <a:t> de </a:t>
            </a:r>
            <a:r>
              <a:rPr lang="en-GB" b="1" dirty="0" err="1">
                <a:sym typeface="Roboto"/>
              </a:rPr>
              <a:t>rango</a:t>
            </a:r>
            <a:r>
              <a:rPr lang="en-GB" b="1" dirty="0">
                <a:sym typeface="Roboto"/>
              </a:rPr>
              <a:t> medio (201 a 1000 </a:t>
            </a:r>
            <a:r>
              <a:rPr lang="en-GB" b="1" dirty="0" err="1">
                <a:sym typeface="Roboto"/>
              </a:rPr>
              <a:t>empleados</a:t>
            </a:r>
            <a:r>
              <a:rPr lang="en-GB" b="1" dirty="0">
                <a:sym typeface="Roboto"/>
              </a:rPr>
              <a:t>),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donde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si</a:t>
            </a:r>
            <a:r>
              <a:rPr lang="en-GB" dirty="0">
                <a:sym typeface="Roboto"/>
              </a:rPr>
              <a:t> bien </a:t>
            </a:r>
            <a:r>
              <a:rPr lang="en-GB" dirty="0" err="1">
                <a:sym typeface="Roboto"/>
              </a:rPr>
              <a:t>mayoritariamente</a:t>
            </a:r>
            <a:r>
              <a:rPr lang="en-GB" dirty="0">
                <a:sym typeface="Roboto"/>
              </a:rPr>
              <a:t> se </a:t>
            </a:r>
            <a:r>
              <a:rPr lang="en-GB" dirty="0" err="1">
                <a:sym typeface="Roboto"/>
              </a:rPr>
              <a:t>declara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comodidad</a:t>
            </a:r>
            <a:r>
              <a:rPr lang="en-GB" dirty="0">
                <a:sym typeface="Roboto"/>
              </a:rPr>
              <a:t> para </a:t>
            </a:r>
            <a:r>
              <a:rPr lang="en-GB" dirty="0" err="1">
                <a:sym typeface="Roboto"/>
              </a:rPr>
              <a:t>expresar</a:t>
            </a:r>
            <a:r>
              <a:rPr lang="en-GB" dirty="0">
                <a:sym typeface="Roboto"/>
              </a:rPr>
              <a:t> la </a:t>
            </a:r>
            <a:r>
              <a:rPr lang="en-GB" dirty="0" err="1">
                <a:sym typeface="Roboto"/>
              </a:rPr>
              <a:t>identidad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judía</a:t>
            </a:r>
            <a:r>
              <a:rPr lang="en-GB" dirty="0">
                <a:sym typeface="Roboto"/>
              </a:rPr>
              <a:t>, </a:t>
            </a:r>
            <a:r>
              <a:rPr lang="en-GB" b="1" dirty="0" err="1">
                <a:sym typeface="Roboto"/>
              </a:rPr>
              <a:t>quienes</a:t>
            </a:r>
            <a:r>
              <a:rPr lang="en-GB" b="1" dirty="0">
                <a:sym typeface="Roboto"/>
              </a:rPr>
              <a:t> no se </a:t>
            </a:r>
            <a:r>
              <a:rPr lang="en-GB" b="1" dirty="0" err="1">
                <a:sym typeface="Roboto"/>
              </a:rPr>
              <a:t>sienten</a:t>
            </a:r>
            <a:r>
              <a:rPr lang="en-GB" b="1" dirty="0">
                <a:sym typeface="Roboto"/>
              </a:rPr>
              <a:t> </a:t>
            </a:r>
            <a:r>
              <a:rPr lang="en-GB" b="1" dirty="0" err="1">
                <a:sym typeface="Roboto"/>
              </a:rPr>
              <a:t>cómodos</a:t>
            </a:r>
            <a:r>
              <a:rPr lang="en-GB" b="1" dirty="0">
                <a:sym typeface="Roboto"/>
              </a:rPr>
              <a:t> </a:t>
            </a:r>
            <a:r>
              <a:rPr lang="en-GB" b="1" dirty="0" err="1">
                <a:sym typeface="Roboto"/>
              </a:rPr>
              <a:t>duplican</a:t>
            </a:r>
            <a:r>
              <a:rPr lang="en-GB" b="1" dirty="0">
                <a:sym typeface="Roboto"/>
              </a:rPr>
              <a:t> o </a:t>
            </a:r>
            <a:r>
              <a:rPr lang="en-GB" b="1" dirty="0" err="1">
                <a:sym typeface="Roboto"/>
              </a:rPr>
              <a:t>cuadriplican</a:t>
            </a:r>
            <a:r>
              <a:rPr lang="en-GB" dirty="0">
                <a:sym typeface="Roboto"/>
              </a:rPr>
              <a:t> lo que </a:t>
            </a:r>
            <a:r>
              <a:rPr lang="en-GB" dirty="0" err="1">
                <a:sym typeface="Roboto"/>
              </a:rPr>
              <a:t>sucede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en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empresas</a:t>
            </a:r>
            <a:r>
              <a:rPr lang="en-GB" dirty="0">
                <a:sym typeface="Roboto"/>
              </a:rPr>
              <a:t> o bien </a:t>
            </a:r>
            <a:r>
              <a:rPr lang="en-GB" dirty="0" err="1">
                <a:sym typeface="Roboto"/>
              </a:rPr>
              <a:t>chicas</a:t>
            </a:r>
            <a:r>
              <a:rPr lang="en-GB" dirty="0">
                <a:sym typeface="Roboto"/>
              </a:rPr>
              <a:t> (</a:t>
            </a:r>
            <a:r>
              <a:rPr lang="en-GB" dirty="0" err="1">
                <a:sym typeface="Roboto"/>
              </a:rPr>
              <a:t>menos</a:t>
            </a:r>
            <a:r>
              <a:rPr lang="en-GB" dirty="0">
                <a:sym typeface="Roboto"/>
              </a:rPr>
              <a:t> de 200 personas), o </a:t>
            </a:r>
            <a:r>
              <a:rPr lang="en-GB" dirty="0" err="1">
                <a:sym typeface="Roboto"/>
              </a:rPr>
              <a:t>en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empresas</a:t>
            </a:r>
            <a:r>
              <a:rPr lang="en-GB" dirty="0">
                <a:sym typeface="Roboto"/>
              </a:rPr>
              <a:t> </a:t>
            </a:r>
            <a:r>
              <a:rPr lang="en-GB" dirty="0" err="1">
                <a:sym typeface="Roboto"/>
              </a:rPr>
              <a:t>grandes</a:t>
            </a:r>
            <a:r>
              <a:rPr lang="en-GB" dirty="0">
                <a:sym typeface="Roboto"/>
              </a:rPr>
              <a:t> de </a:t>
            </a:r>
            <a:r>
              <a:rPr lang="en-GB" dirty="0" err="1">
                <a:sym typeface="Roboto"/>
              </a:rPr>
              <a:t>más</a:t>
            </a:r>
            <a:r>
              <a:rPr lang="en-GB" dirty="0">
                <a:sym typeface="Roboto"/>
              </a:rPr>
              <a:t> de 1000). </a:t>
            </a:r>
          </a:p>
          <a:p>
            <a:endParaRPr lang="en-GB" dirty="0">
              <a:sym typeface="Space Mono"/>
            </a:endParaRPr>
          </a:p>
        </p:txBody>
      </p:sp>
      <p:sp>
        <p:nvSpPr>
          <p:cNvPr id="6" name="Google Shape;298;p55">
            <a:extLst>
              <a:ext uri="{FF2B5EF4-FFF2-40B4-BE49-F238E27FC236}">
                <a16:creationId xmlns:a16="http://schemas.microsoft.com/office/drawing/2014/main" id="{C897BE6D-134A-C744-67ED-AA2B32B1D7CD}"/>
              </a:ext>
            </a:extLst>
          </p:cNvPr>
          <p:cNvSpPr/>
          <p:nvPr/>
        </p:nvSpPr>
        <p:spPr>
          <a:xfrm>
            <a:off x="4583724" y="2863774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" name="Google Shape;298;p55">
            <a:extLst>
              <a:ext uri="{FF2B5EF4-FFF2-40B4-BE49-F238E27FC236}">
                <a16:creationId xmlns:a16="http://schemas.microsoft.com/office/drawing/2014/main" id="{A69BED3D-916D-9AEF-CE16-BB65E62CE483}"/>
              </a:ext>
            </a:extLst>
          </p:cNvPr>
          <p:cNvSpPr/>
          <p:nvPr/>
        </p:nvSpPr>
        <p:spPr>
          <a:xfrm>
            <a:off x="3027276" y="3756424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Google Shape;298;p55">
            <a:extLst>
              <a:ext uri="{FF2B5EF4-FFF2-40B4-BE49-F238E27FC236}">
                <a16:creationId xmlns:a16="http://schemas.microsoft.com/office/drawing/2014/main" id="{C689C137-94BE-3912-AB4B-FF8870139993}"/>
              </a:ext>
            </a:extLst>
          </p:cNvPr>
          <p:cNvSpPr/>
          <p:nvPr/>
        </p:nvSpPr>
        <p:spPr>
          <a:xfrm>
            <a:off x="4173201" y="3710953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Google Shape;298;p55">
            <a:extLst>
              <a:ext uri="{FF2B5EF4-FFF2-40B4-BE49-F238E27FC236}">
                <a16:creationId xmlns:a16="http://schemas.microsoft.com/office/drawing/2014/main" id="{C5BB8118-D01C-9ED3-0EA1-0453E0DF68F5}"/>
              </a:ext>
            </a:extLst>
          </p:cNvPr>
          <p:cNvSpPr/>
          <p:nvPr/>
        </p:nvSpPr>
        <p:spPr>
          <a:xfrm>
            <a:off x="6581234" y="2784258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bg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</a:pPr>
            <a:endParaRPr sz="2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5674050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eeb6c582cf_4_22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defTabSz="914378"/>
            <a:fld id="{00000000-1234-1234-1234-123412341234}" type="slidenum">
              <a:rPr lang="en-GB" kern="0">
                <a:solidFill>
                  <a:srgbClr val="595959"/>
                </a:solidFill>
              </a:rPr>
              <a:pPr defTabSz="914378"/>
              <a:t>9</a:t>
            </a:fld>
            <a:endParaRPr kern="0">
              <a:solidFill>
                <a:srgbClr val="595959"/>
              </a:solidFill>
            </a:endParaRPr>
          </a:p>
        </p:txBody>
      </p:sp>
      <p:sp>
        <p:nvSpPr>
          <p:cNvPr id="292" name="Google Shape;292;g2eeb6c582cf_4_22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78">
              <a:buSzPts val="2000"/>
            </a:pPr>
            <a:r>
              <a:rPr lang="en-GB" sz="20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Experiencias</a:t>
            </a:r>
            <a:r>
              <a:rPr lang="en-GB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20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Personales</a:t>
            </a:r>
            <a:endParaRPr sz="600" dirty="0"/>
          </a:p>
          <a:p>
            <a:pPr algn="r" defTabSz="914378">
              <a:buSzPts val="1000"/>
            </a:pP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Comodidad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 defTabSz="914378">
              <a:buSzPts val="1000"/>
            </a:pP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3" name="Google Shape;293;g2eeb6c582cf_4_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94" name="Google Shape;294;g2eeb6c582cf_4_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9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g2eeb6c582cf_4_22"/>
          <p:cNvSpPr/>
          <p:nvPr/>
        </p:nvSpPr>
        <p:spPr>
          <a:xfrm>
            <a:off x="0" y="685825"/>
            <a:ext cx="9144000" cy="8139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SzPts val="1400"/>
            </a:pPr>
            <a:endParaRPr/>
          </a:p>
        </p:txBody>
      </p:sp>
      <p:sp>
        <p:nvSpPr>
          <p:cNvPr id="296" name="Google Shape;296;g2eeb6c582cf_4_22"/>
          <p:cNvSpPr txBox="1"/>
          <p:nvPr/>
        </p:nvSpPr>
        <p:spPr>
          <a:xfrm>
            <a:off x="204024" y="783975"/>
            <a:ext cx="87594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1100"/>
            </a:pP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 17% de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judíos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reportaron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sentirse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incómodos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muy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incómodos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expresar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su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endParaRPr sz="11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78">
              <a:buSzPts val="1100"/>
            </a:pPr>
            <a:endParaRPr sz="11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78">
              <a:buSzPts val="1100"/>
            </a:pPr>
            <a:endParaRPr sz="11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78">
              <a:buSzPts val="1100"/>
            </a:pPr>
            <a:endParaRPr sz="11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78">
              <a:buSzPts val="1100"/>
            </a:pPr>
            <a:endParaRPr sz="11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78">
              <a:buSzPts val="1100"/>
            </a:pPr>
            <a:endParaRPr sz="11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78">
              <a:buSzPts val="1100"/>
            </a:pPr>
            <a:endParaRPr sz="11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78">
              <a:buSzPts val="2800"/>
            </a:pPr>
            <a:endParaRPr sz="36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97" name="Google Shape;297;g2eeb6c582cf_4_22"/>
          <p:cNvSpPr txBox="1"/>
          <p:nvPr/>
        </p:nvSpPr>
        <p:spPr>
          <a:xfrm>
            <a:off x="204025" y="4790198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620"/>
            </a:pP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Total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judíos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(62),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muestra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ponderada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Valores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%. Fuente: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Pregunta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“¿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Qué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tan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cómodo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te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sentís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con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tu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y la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capacidad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expresarla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tu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00" dirty="0" err="1"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700" dirty="0">
                <a:latin typeface="Roboto"/>
                <a:ea typeface="Roboto"/>
                <a:cs typeface="Roboto"/>
                <a:sym typeface="Roboto"/>
              </a:rPr>
              <a:t>?”</a:t>
            </a:r>
            <a:endParaRPr sz="7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8" name="Google Shape;298;g2eeb6c582cf_4_22"/>
          <p:cNvSpPr txBox="1"/>
          <p:nvPr/>
        </p:nvSpPr>
        <p:spPr>
          <a:xfrm>
            <a:off x="204024" y="1499726"/>
            <a:ext cx="68583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8">
              <a:buSzPts val="1200"/>
            </a:pP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% nivel de comodidad acerca de la identidad judía en el entorno laboral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0" name="Google Shape;300;g2eeb6c582cf_4_22"/>
          <p:cNvSpPr/>
          <p:nvPr/>
        </p:nvSpPr>
        <p:spPr>
          <a:xfrm>
            <a:off x="4583724" y="2863775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g2eeb6c582cf_4_22"/>
          <p:cNvSpPr/>
          <p:nvPr/>
        </p:nvSpPr>
        <p:spPr>
          <a:xfrm>
            <a:off x="3027276" y="3756425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g2eeb6c582cf_4_22"/>
          <p:cNvSpPr/>
          <p:nvPr/>
        </p:nvSpPr>
        <p:spPr>
          <a:xfrm>
            <a:off x="4173201" y="3710954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g2eeb6c582cf_4_22"/>
          <p:cNvSpPr/>
          <p:nvPr/>
        </p:nvSpPr>
        <p:spPr>
          <a:xfrm>
            <a:off x="6542636" y="2759036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5" name="Google Shape;305;g2eeb6c582cf_4_22"/>
          <p:cNvSpPr/>
          <p:nvPr/>
        </p:nvSpPr>
        <p:spPr>
          <a:xfrm>
            <a:off x="4173200" y="2313195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6" name="Google Shape;306;g2eeb6c582cf_4_22"/>
          <p:cNvSpPr/>
          <p:nvPr/>
        </p:nvSpPr>
        <p:spPr>
          <a:xfrm>
            <a:off x="6609100" y="1882574"/>
            <a:ext cx="231804" cy="91829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7" name="Google Shape;307;g2eeb6c582cf_4_22"/>
          <p:cNvSpPr/>
          <p:nvPr/>
        </p:nvSpPr>
        <p:spPr>
          <a:xfrm>
            <a:off x="2649200" y="2236995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9" name="Google Shape;309;g2eeb6c582cf_4_22"/>
          <p:cNvSpPr/>
          <p:nvPr/>
        </p:nvSpPr>
        <p:spPr>
          <a:xfrm>
            <a:off x="4106925" y="3637975"/>
            <a:ext cx="231804" cy="538874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0" name="Google Shape;310;g2eeb6c582cf_4_22"/>
          <p:cNvSpPr/>
          <p:nvPr/>
        </p:nvSpPr>
        <p:spPr>
          <a:xfrm>
            <a:off x="5793275" y="3854744"/>
            <a:ext cx="231804" cy="393553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1" name="Google Shape;311;g2eeb6c582cf_4_22"/>
          <p:cNvSpPr/>
          <p:nvPr/>
        </p:nvSpPr>
        <p:spPr>
          <a:xfrm>
            <a:off x="3361475" y="3818645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183;g2eeb6c582cf_2_19">
            <a:extLst>
              <a:ext uri="{FF2B5EF4-FFF2-40B4-BE49-F238E27FC236}">
                <a16:creationId xmlns:a16="http://schemas.microsoft.com/office/drawing/2014/main" id="{945E4141-7C45-7037-8262-97739397AF0A}"/>
              </a:ext>
            </a:extLst>
          </p:cNvPr>
          <p:cNvSpPr/>
          <p:nvPr/>
        </p:nvSpPr>
        <p:spPr>
          <a:xfrm>
            <a:off x="6671707" y="2401418"/>
            <a:ext cx="369692" cy="428855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A3ECE1-ACEB-27FB-AC28-4201025126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635" t="6706" r="10562"/>
          <a:stretch/>
        </p:blipFill>
        <p:spPr>
          <a:xfrm>
            <a:off x="2384739" y="1710801"/>
            <a:ext cx="4081171" cy="3099882"/>
          </a:xfrm>
          <a:prstGeom prst="rect">
            <a:avLst/>
          </a:prstGeom>
        </p:spPr>
      </p:pic>
      <p:sp>
        <p:nvSpPr>
          <p:cNvPr id="7" name="Google Shape;182;g2eeb6c582cf_2_19">
            <a:extLst>
              <a:ext uri="{FF2B5EF4-FFF2-40B4-BE49-F238E27FC236}">
                <a16:creationId xmlns:a16="http://schemas.microsoft.com/office/drawing/2014/main" id="{7CD5EFCA-C25B-E02E-654B-D45A9099A577}"/>
              </a:ext>
            </a:extLst>
          </p:cNvPr>
          <p:cNvSpPr/>
          <p:nvPr/>
        </p:nvSpPr>
        <p:spPr>
          <a:xfrm>
            <a:off x="4209508" y="2311100"/>
            <a:ext cx="684609" cy="335854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61641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eeb6c582cf_4_17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rmAutofit/>
          </a:bodyPr>
          <a:lstStyle/>
          <a:p>
            <a:pPr defTabSz="914355"/>
            <a:fld id="{00000000-1234-1234-1234-123412341234}" type="slidenum">
              <a:rPr lang="en-GB" kern="0">
                <a:solidFill>
                  <a:srgbClr val="595959"/>
                </a:solidFill>
              </a:rPr>
              <a:pPr defTabSz="914355"/>
              <a:t>10</a:t>
            </a:fld>
            <a:endParaRPr kern="0">
              <a:solidFill>
                <a:srgbClr val="595959"/>
              </a:solidFill>
            </a:endParaRPr>
          </a:p>
        </p:txBody>
      </p:sp>
      <p:sp>
        <p:nvSpPr>
          <p:cNvPr id="402" name="Google Shape;402;g2eeb6c582cf_4_17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55">
              <a:buSzPts val="2000"/>
            </a:pPr>
            <a:r>
              <a:rPr lang="en-CO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Percepción de antisemitismo global</a:t>
            </a: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 defTabSz="914355">
              <a:buSzPts val="1000"/>
            </a:pP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3" name="Google Shape;403;g2eeb6c582cf_4_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4" name="Google Shape;404;g2eeb6c582cf_4_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9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g2eeb6c582cf_4_175"/>
          <p:cNvSpPr/>
          <p:nvPr/>
        </p:nvSpPr>
        <p:spPr>
          <a:xfrm>
            <a:off x="0" y="685825"/>
            <a:ext cx="9144000" cy="8139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55">
              <a:buSzPts val="1400"/>
            </a:pPr>
            <a:endParaRPr sz="1800"/>
          </a:p>
        </p:txBody>
      </p:sp>
      <p:sp>
        <p:nvSpPr>
          <p:cNvPr id="406" name="Google Shape;406;g2eeb6c582cf_4_175"/>
          <p:cNvSpPr txBox="1"/>
          <p:nvPr/>
        </p:nvSpPr>
        <p:spPr>
          <a:xfrm>
            <a:off x="192300" y="715029"/>
            <a:ext cx="8759400" cy="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defTabSz="914355">
              <a:buSzPts val="1100"/>
            </a:pP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Casi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6 de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10  personas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perciben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que hay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CO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 nivel global, luego del cese de fuego y liberación de rehenes vivos </a:t>
            </a:r>
            <a:endParaRPr sz="12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15" name="Google Shape;415;g2eeb6c582cf_4_175"/>
          <p:cNvSpPr/>
          <p:nvPr/>
        </p:nvSpPr>
        <p:spPr>
          <a:xfrm>
            <a:off x="6609100" y="1882574"/>
            <a:ext cx="231804" cy="91829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55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03C5BB-A06E-1D36-B337-0A3408421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7106" y="2196645"/>
            <a:ext cx="5654674" cy="2795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46BA9D-BC51-2990-7174-3171B3F8AF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4025" y="1539981"/>
            <a:ext cx="6716539" cy="656664"/>
          </a:xfrm>
          <a:prstGeom prst="rect">
            <a:avLst/>
          </a:prstGeom>
        </p:spPr>
      </p:pic>
      <p:sp>
        <p:nvSpPr>
          <p:cNvPr id="8" name="Google Shape;156;p16">
            <a:extLst>
              <a:ext uri="{FF2B5EF4-FFF2-40B4-BE49-F238E27FC236}">
                <a16:creationId xmlns:a16="http://schemas.microsoft.com/office/drawing/2014/main" id="{F020C496-4004-FC83-C8CB-EB5B17E8276E}"/>
              </a:ext>
            </a:extLst>
          </p:cNvPr>
          <p:cNvSpPr txBox="1"/>
          <p:nvPr/>
        </p:nvSpPr>
        <p:spPr>
          <a:xfrm>
            <a:off x="4495523" y="4021524"/>
            <a:ext cx="4057384" cy="65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1100"/>
            </a:pP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Una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leve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mejora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versus la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medición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anterior: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casi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8 de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10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encuestados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sentía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había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crecido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la Sociedad a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global.</a:t>
            </a:r>
            <a:endParaRPr sz="1050" b="1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" name="Google Shape;156;p16">
            <a:extLst>
              <a:ext uri="{FF2B5EF4-FFF2-40B4-BE49-F238E27FC236}">
                <a16:creationId xmlns:a16="http://schemas.microsoft.com/office/drawing/2014/main" id="{8409DA4C-ABC8-780E-B314-D57AFD4BF4CB}"/>
              </a:ext>
            </a:extLst>
          </p:cNvPr>
          <p:cNvSpPr txBox="1"/>
          <p:nvPr/>
        </p:nvSpPr>
        <p:spPr>
          <a:xfrm>
            <a:off x="591093" y="3885831"/>
            <a:ext cx="1554882" cy="656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1100"/>
            </a:pP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creen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sub 35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años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(7 de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10) y las </a:t>
            </a:r>
            <a:r>
              <a:rPr lang="en-GB" sz="11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mujeres</a:t>
            </a:r>
            <a:r>
              <a:rPr lang="en-GB" sz="11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050" b="1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" name="Google Shape;450;p65">
            <a:extLst>
              <a:ext uri="{FF2B5EF4-FFF2-40B4-BE49-F238E27FC236}">
                <a16:creationId xmlns:a16="http://schemas.microsoft.com/office/drawing/2014/main" id="{068BEEBB-D9E5-F13E-5B2C-9AEF8C078A76}"/>
              </a:ext>
            </a:extLst>
          </p:cNvPr>
          <p:cNvSpPr txBox="1"/>
          <p:nvPr/>
        </p:nvSpPr>
        <p:spPr>
          <a:xfrm>
            <a:off x="204025" y="4835225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Total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Fuente: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Pregunta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Desde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liberación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rehenes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vivos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cese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fuego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¿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sentis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que ha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crecido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 Sociedad a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globtal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?</a:t>
            </a:r>
            <a:endParaRPr sz="800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6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defTabSz="914378"/>
            <a:fld id="{00000000-1234-1234-1234-123412341234}" type="slidenum">
              <a:rPr lang="en-GB" kern="0">
                <a:solidFill>
                  <a:srgbClr val="595959"/>
                </a:solidFill>
              </a:rPr>
              <a:pPr defTabSz="914378"/>
              <a:t>11</a:t>
            </a:fld>
            <a:endParaRPr kern="0">
              <a:solidFill>
                <a:srgbClr val="595959"/>
              </a:solidFill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78">
              <a:buSzPts val="2000"/>
            </a:pPr>
            <a:r>
              <a:rPr lang="en-GB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Opiniones Personales</a:t>
            </a:r>
            <a:endParaRPr sz="600"/>
          </a:p>
          <a:p>
            <a:pPr algn="r" defTabSz="914378">
              <a:buSzPts val="1000"/>
            </a:pPr>
            <a:r>
              <a:rPr lang="en-GB" sz="1000" b="1" i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Sobre el aumento del antisemitismo</a:t>
            </a:r>
            <a:endParaRPr sz="1000" b="1" i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3" name="Google Shape;15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54" name="Google Shape;15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9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>
          <a:xfrm>
            <a:off x="0" y="685825"/>
            <a:ext cx="9144000" cy="8139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SzPts val="1400"/>
            </a:pP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192300" y="772603"/>
            <a:ext cx="87594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1100"/>
            </a:pP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Casi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8 de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10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encuestados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siente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que ha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crecido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la Sociedad.</a:t>
            </a:r>
            <a:endParaRPr sz="105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180172" y="4845617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defTabSz="914378">
              <a:buSzPts val="800"/>
            </a:pP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Total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(83),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muestra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ponderada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Valores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%. *Los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porcentajes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pueden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no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sumar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exactamente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100%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debido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efectos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redondeo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. Fuente: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Pregunta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“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últimos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meses, ¿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sentís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que ha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crecido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sociedad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?”</a:t>
            </a:r>
            <a:endParaRPr sz="600" dirty="0"/>
          </a:p>
        </p:txBody>
      </p:sp>
      <p:sp>
        <p:nvSpPr>
          <p:cNvPr id="158" name="Google Shape;158;p16"/>
          <p:cNvSpPr txBox="1"/>
          <p:nvPr/>
        </p:nvSpPr>
        <p:spPr>
          <a:xfrm>
            <a:off x="204024" y="1499726"/>
            <a:ext cx="68583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8">
              <a:buSzPts val="1200"/>
            </a:pP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% opiniones de individuos sobre en aumento del antisemitismo en la sociedad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1" name="Google Shape;161;p16"/>
          <p:cNvSpPr/>
          <p:nvPr/>
        </p:nvSpPr>
        <p:spPr>
          <a:xfrm>
            <a:off x="3047596" y="2103568"/>
            <a:ext cx="231804" cy="17755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02503E-D476-56B2-7540-85997AC58E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672" b="4672"/>
          <a:stretch/>
        </p:blipFill>
        <p:spPr>
          <a:xfrm>
            <a:off x="1879600" y="1703685"/>
            <a:ext cx="5272096" cy="2963732"/>
          </a:xfrm>
          <a:prstGeom prst="rect">
            <a:avLst/>
          </a:prstGeom>
        </p:spPr>
      </p:pic>
      <p:sp>
        <p:nvSpPr>
          <p:cNvPr id="2" name="Google Shape;163;p16">
            <a:extLst>
              <a:ext uri="{FF2B5EF4-FFF2-40B4-BE49-F238E27FC236}">
                <a16:creationId xmlns:a16="http://schemas.microsoft.com/office/drawing/2014/main" id="{573353B2-1CEA-6819-07F3-CC1584ADAC34}"/>
              </a:ext>
            </a:extLst>
          </p:cNvPr>
          <p:cNvSpPr/>
          <p:nvPr/>
        </p:nvSpPr>
        <p:spPr>
          <a:xfrm>
            <a:off x="3899801" y="3294230"/>
            <a:ext cx="387050" cy="24618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rgbClr val="0070A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Roboto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098099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eeb6c582cf_4_17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rmAutofit/>
          </a:bodyPr>
          <a:lstStyle/>
          <a:p>
            <a:pPr defTabSz="914355"/>
            <a:fld id="{00000000-1234-1234-1234-123412341234}" type="slidenum">
              <a:rPr lang="en-GB" kern="0">
                <a:solidFill>
                  <a:srgbClr val="595959"/>
                </a:solidFill>
              </a:rPr>
              <a:pPr defTabSz="914355"/>
              <a:t>12</a:t>
            </a:fld>
            <a:endParaRPr kern="0">
              <a:solidFill>
                <a:srgbClr val="595959"/>
              </a:solidFill>
            </a:endParaRPr>
          </a:p>
        </p:txBody>
      </p:sp>
      <p:sp>
        <p:nvSpPr>
          <p:cNvPr id="402" name="Google Shape;402;g2eeb6c582cf_4_17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55">
              <a:buSzPts val="2000"/>
            </a:pPr>
            <a:r>
              <a:rPr lang="en-CO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Percepción de antisemitismo en Argentina</a:t>
            </a: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 defTabSz="914355">
              <a:buSzPts val="1000"/>
            </a:pP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3" name="Google Shape;403;g2eeb6c582cf_4_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4" name="Google Shape;404;g2eeb6c582cf_4_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9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g2eeb6c582cf_4_175"/>
          <p:cNvSpPr/>
          <p:nvPr/>
        </p:nvSpPr>
        <p:spPr>
          <a:xfrm>
            <a:off x="0" y="685825"/>
            <a:ext cx="9144000" cy="8139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55">
              <a:buSzPts val="1400"/>
            </a:pPr>
            <a:endParaRPr sz="1800"/>
          </a:p>
        </p:txBody>
      </p:sp>
      <p:sp>
        <p:nvSpPr>
          <p:cNvPr id="406" name="Google Shape;406;g2eeb6c582cf_4_175"/>
          <p:cNvSpPr txBox="1"/>
          <p:nvPr/>
        </p:nvSpPr>
        <p:spPr>
          <a:xfrm>
            <a:off x="192300" y="717389"/>
            <a:ext cx="8759400" cy="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defTabSz="914355">
              <a:buSzPts val="1100"/>
            </a:pPr>
            <a:r>
              <a:rPr lang="en-CO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Para Argentina, una opinión dividida en tercios: 35% cree que creció el antisemitismo en Argentina, 34% no está seguro, 31% cree que no creció </a:t>
            </a:r>
            <a:endParaRPr sz="12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2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15" name="Google Shape;415;g2eeb6c582cf_4_175"/>
          <p:cNvSpPr/>
          <p:nvPr/>
        </p:nvSpPr>
        <p:spPr>
          <a:xfrm>
            <a:off x="6609100" y="1882574"/>
            <a:ext cx="231804" cy="91829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55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Google Shape;418;g2eeb6c582cf_4_175">
            <a:extLst>
              <a:ext uri="{FF2B5EF4-FFF2-40B4-BE49-F238E27FC236}">
                <a16:creationId xmlns:a16="http://schemas.microsoft.com/office/drawing/2014/main" id="{C63E6144-7B99-3DE5-1D95-CDED2E2E5698}"/>
              </a:ext>
            </a:extLst>
          </p:cNvPr>
          <p:cNvSpPr/>
          <p:nvPr/>
        </p:nvSpPr>
        <p:spPr>
          <a:xfrm>
            <a:off x="541145" y="2655542"/>
            <a:ext cx="2200202" cy="1802134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</a:pPr>
            <a:r>
              <a:rPr lang="en-GB" sz="1100" b="1" dirty="0">
                <a:latin typeface="Roboto"/>
                <a:ea typeface="Roboto"/>
                <a:cs typeface="Roboto"/>
                <a:sym typeface="Roboto"/>
              </a:rPr>
              <a:t>EN LA MEDICIÓN ANTERIOR:     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Casi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6 de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10  personas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percibían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había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después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del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atentado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del 7 de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octubre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de 2023.</a:t>
            </a:r>
            <a:endParaRPr sz="1100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4DB4C9-7E42-53D3-450C-A3B9D308BB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596" y="1656344"/>
            <a:ext cx="7130265" cy="7629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5D1190-7866-FE7E-A33B-625054C2E6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7873" y="2363913"/>
            <a:ext cx="4572000" cy="2385391"/>
          </a:xfrm>
          <a:prstGeom prst="rect">
            <a:avLst/>
          </a:prstGeom>
        </p:spPr>
      </p:pic>
      <p:sp>
        <p:nvSpPr>
          <p:cNvPr id="11" name="Google Shape;359;g2eeb6c582cf_4_117">
            <a:extLst>
              <a:ext uri="{FF2B5EF4-FFF2-40B4-BE49-F238E27FC236}">
                <a16:creationId xmlns:a16="http://schemas.microsoft.com/office/drawing/2014/main" id="{F453306D-01B8-5F7D-E7DE-41ADB0B2CD60}"/>
              </a:ext>
            </a:extLst>
          </p:cNvPr>
          <p:cNvSpPr/>
          <p:nvPr/>
        </p:nvSpPr>
        <p:spPr>
          <a:xfrm>
            <a:off x="5262069" y="3864221"/>
            <a:ext cx="3527285" cy="762908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creen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un poco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las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mujeres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(38%) y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100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latin typeface="Roboto"/>
                <a:ea typeface="Roboto"/>
                <a:cs typeface="Roboto"/>
                <a:sym typeface="Roboto"/>
              </a:rPr>
              <a:t>menores</a:t>
            </a:r>
            <a:r>
              <a:rPr lang="en-GB" sz="1100" b="1" dirty="0">
                <a:latin typeface="Roboto"/>
                <a:ea typeface="Roboto"/>
                <a:cs typeface="Roboto"/>
                <a:sym typeface="Roboto"/>
              </a:rPr>
              <a:t> de 35 </a:t>
            </a:r>
            <a:r>
              <a:rPr lang="en-GB" sz="1100" b="1" dirty="0" err="1">
                <a:latin typeface="Roboto"/>
                <a:ea typeface="Roboto"/>
                <a:cs typeface="Roboto"/>
                <a:sym typeface="Roboto"/>
              </a:rPr>
              <a:t>años</a:t>
            </a:r>
            <a:r>
              <a:rPr lang="en-GB" sz="1100" b="1" dirty="0">
                <a:latin typeface="Roboto"/>
                <a:ea typeface="Roboto"/>
                <a:cs typeface="Roboto"/>
                <a:sym typeface="Roboto"/>
              </a:rPr>
              <a:t>  (45%)</a:t>
            </a:r>
            <a:endParaRPr kumimoji="0" sz="11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Google Shape;450;p65">
            <a:extLst>
              <a:ext uri="{FF2B5EF4-FFF2-40B4-BE49-F238E27FC236}">
                <a16:creationId xmlns:a16="http://schemas.microsoft.com/office/drawing/2014/main" id="{B90B681B-A0AD-04BF-507C-3BE21B7DD4CD}"/>
              </a:ext>
            </a:extLst>
          </p:cNvPr>
          <p:cNvSpPr txBox="1"/>
          <p:nvPr/>
        </p:nvSpPr>
        <p:spPr>
          <a:xfrm>
            <a:off x="204025" y="4835225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Total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Fuente: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Pregunta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Desde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liberación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rehenes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vivos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cese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fuego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¿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sentis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que ha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crecido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la Sociedad </a:t>
            </a:r>
            <a:r>
              <a:rPr lang="en-GB" sz="80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argentina</a:t>
            </a:r>
            <a:r>
              <a:rPr lang="en-US" sz="800" dirty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?</a:t>
            </a:r>
            <a:endParaRPr sz="800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1462736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eeb6c582cf_4_17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91425" rIns="91425" bIns="91425" rtlCol="0" anchor="ctr" anchorCtr="0">
            <a:normAutofit/>
          </a:bodyPr>
          <a:lstStyle/>
          <a:p>
            <a:pPr defTabSz="914355"/>
            <a:fld id="{00000000-1234-1234-1234-123412341234}" type="slidenum">
              <a:rPr lang="en-GB" kern="0">
                <a:solidFill>
                  <a:srgbClr val="595959"/>
                </a:solidFill>
              </a:rPr>
              <a:pPr defTabSz="914355"/>
              <a:t>13</a:t>
            </a:fld>
            <a:endParaRPr kern="0">
              <a:solidFill>
                <a:srgbClr val="595959"/>
              </a:solidFill>
            </a:endParaRPr>
          </a:p>
        </p:txBody>
      </p:sp>
      <p:sp>
        <p:nvSpPr>
          <p:cNvPr id="402" name="Google Shape;402;g2eeb6c582cf_4_17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55">
              <a:buSzPts val="2000"/>
            </a:pPr>
            <a:r>
              <a:rPr lang="en-GB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Experiencias Personales</a:t>
            </a:r>
            <a:endParaRPr sz="600"/>
          </a:p>
          <a:p>
            <a:pPr algn="r" defTabSz="914355">
              <a:buSzPts val="1000"/>
            </a:pPr>
            <a:r>
              <a:rPr lang="en-GB" sz="1000" b="1" i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Nivel de antisemitismo post 7/10/23</a:t>
            </a:r>
            <a:endParaRPr sz="1000" b="1" i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 defTabSz="914355">
              <a:buSzPts val="1000"/>
            </a:pPr>
            <a:endParaRPr sz="1000" b="1" i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03" name="Google Shape;403;g2eeb6c582cf_4_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404" name="Google Shape;404;g2eeb6c582cf_4_17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9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g2eeb6c582cf_4_175"/>
          <p:cNvSpPr/>
          <p:nvPr/>
        </p:nvSpPr>
        <p:spPr>
          <a:xfrm>
            <a:off x="0" y="685825"/>
            <a:ext cx="9144000" cy="8139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55">
              <a:buSzPts val="1400"/>
            </a:pPr>
            <a:endParaRPr sz="1800"/>
          </a:p>
        </p:txBody>
      </p:sp>
      <p:sp>
        <p:nvSpPr>
          <p:cNvPr id="406" name="Google Shape;406;g2eeb6c582cf_4_175"/>
          <p:cNvSpPr txBox="1"/>
          <p:nvPr/>
        </p:nvSpPr>
        <p:spPr>
          <a:xfrm>
            <a:off x="192300" y="786805"/>
            <a:ext cx="8759400" cy="91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defTabSz="914355">
              <a:buSzPts val="1100"/>
            </a:pP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Casi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6 de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10  personas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perciben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que hay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después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del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atentado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del 7 de </a:t>
            </a:r>
            <a:r>
              <a:rPr lang="en-GB" sz="11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octubre</a:t>
            </a:r>
            <a:r>
              <a:rPr lang="en-GB" sz="11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2023.</a:t>
            </a:r>
            <a:endParaRPr sz="10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sz="10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07" name="Google Shape;407;g2eeb6c582cf_4_175"/>
          <p:cNvSpPr txBox="1"/>
          <p:nvPr/>
        </p:nvSpPr>
        <p:spPr>
          <a:xfrm>
            <a:off x="171647" y="4698572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55">
              <a:buSzPts val="620"/>
            </a:pP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Total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(83),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muestra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ponderada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Valores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%. *Los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porcentajes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pueden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no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sumar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exactamente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100%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debido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efectos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redondeo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. Fuente: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Pregunta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“¿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Cómo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percibís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nuestra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sociedad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desde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atentado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 7 de </a:t>
            </a:r>
            <a:r>
              <a:rPr lang="en-GB" sz="600" dirty="0" err="1">
                <a:latin typeface="Roboto"/>
                <a:ea typeface="Roboto"/>
                <a:cs typeface="Roboto"/>
                <a:sym typeface="Roboto"/>
              </a:rPr>
              <a:t>octubre</a:t>
            </a:r>
            <a:r>
              <a:rPr lang="en-GB" sz="600" dirty="0">
                <a:latin typeface="Roboto"/>
                <a:ea typeface="Roboto"/>
                <a:cs typeface="Roboto"/>
                <a:sym typeface="Roboto"/>
              </a:rPr>
              <a:t>?”</a:t>
            </a:r>
            <a:endParaRPr sz="6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08" name="Google Shape;408;g2eeb6c582cf_4_175"/>
          <p:cNvSpPr txBox="1"/>
          <p:nvPr/>
        </p:nvSpPr>
        <p:spPr>
          <a:xfrm>
            <a:off x="204024" y="1499726"/>
            <a:ext cx="68583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55">
              <a:buSzPts val="1200"/>
            </a:pPr>
            <a:r>
              <a:rPr lang="en-GB" sz="1000">
                <a:latin typeface="Roboto"/>
                <a:ea typeface="Roboto"/>
                <a:cs typeface="Roboto"/>
                <a:sym typeface="Roboto"/>
              </a:rPr>
              <a:t>% de nivel de antisemitismo percibido, después del atentado del 7 de octubre de 2023</a:t>
            </a:r>
            <a:endParaRPr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15" name="Google Shape;415;g2eeb6c582cf_4_175"/>
          <p:cNvSpPr/>
          <p:nvPr/>
        </p:nvSpPr>
        <p:spPr>
          <a:xfrm>
            <a:off x="6609100" y="1882574"/>
            <a:ext cx="231804" cy="918291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55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FD442C-4DEB-F12A-7A9D-4307F2F4B7A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0" b="-3532"/>
          <a:stretch/>
        </p:blipFill>
        <p:spPr>
          <a:xfrm>
            <a:off x="2043709" y="1822370"/>
            <a:ext cx="5018615" cy="2972160"/>
          </a:xfrm>
          <a:prstGeom prst="rect">
            <a:avLst/>
          </a:prstGeom>
        </p:spPr>
      </p:pic>
      <p:sp>
        <p:nvSpPr>
          <p:cNvPr id="9" name="Google Shape;418;g2eeb6c582cf_4_175">
            <a:extLst>
              <a:ext uri="{FF2B5EF4-FFF2-40B4-BE49-F238E27FC236}">
                <a16:creationId xmlns:a16="http://schemas.microsoft.com/office/drawing/2014/main" id="{C63E6144-7B99-3DE5-1D95-CDED2E2E5698}"/>
              </a:ext>
            </a:extLst>
          </p:cNvPr>
          <p:cNvSpPr/>
          <p:nvPr/>
        </p:nvSpPr>
        <p:spPr>
          <a:xfrm>
            <a:off x="906905" y="2375941"/>
            <a:ext cx="1813151" cy="1568427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100"/>
            </a:pP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Se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registra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una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fuerte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presencia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del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. </a:t>
            </a:r>
            <a:br>
              <a:rPr lang="en-GB" sz="1100" dirty="0">
                <a:latin typeface="Roboto"/>
                <a:ea typeface="Roboto"/>
                <a:cs typeface="Roboto"/>
                <a:sym typeface="Roboto"/>
              </a:rPr>
            </a:b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El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promedio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dicen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que hay "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Cierto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como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100" dirty="0" err="1">
                <a:latin typeface="Roboto"/>
                <a:ea typeface="Roboto"/>
                <a:cs typeface="Roboto"/>
                <a:sym typeface="Roboto"/>
              </a:rPr>
              <a:t>siempre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" y "Más que antes" es del </a:t>
            </a:r>
            <a:r>
              <a:rPr lang="en-GB" sz="1100" b="1" dirty="0">
                <a:latin typeface="Roboto"/>
                <a:ea typeface="Roboto"/>
                <a:cs typeface="Roboto"/>
                <a:sym typeface="Roboto"/>
              </a:rPr>
              <a:t>98%</a:t>
            </a:r>
            <a:r>
              <a:rPr lang="en-GB" sz="1100" dirty="0">
                <a:latin typeface="Roboto"/>
                <a:ea typeface="Roboto"/>
                <a:cs typeface="Roboto"/>
                <a:sym typeface="Roboto"/>
              </a:rPr>
              <a:t>.</a:t>
            </a:r>
            <a:endParaRPr sz="11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" name="Google Shape;356;g2eeb6c582cf_4_117">
            <a:extLst>
              <a:ext uri="{FF2B5EF4-FFF2-40B4-BE49-F238E27FC236}">
                <a16:creationId xmlns:a16="http://schemas.microsoft.com/office/drawing/2014/main" id="{2D66CC02-637E-6552-7D01-55D0F08E8925}"/>
              </a:ext>
            </a:extLst>
          </p:cNvPr>
          <p:cNvSpPr/>
          <p:nvPr/>
        </p:nvSpPr>
        <p:spPr>
          <a:xfrm>
            <a:off x="4814798" y="3039863"/>
            <a:ext cx="457488" cy="406949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rgbClr val="0070A2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55">
              <a:buSzPts val="2400"/>
            </a:pPr>
            <a:endParaRPr sz="2400" dirty="0">
              <a:highlight>
                <a:srgbClr val="00800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0283369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0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defTabSz="914378"/>
            <a:fld id="{00000000-1234-1234-1234-123412341234}" type="slidenum">
              <a:rPr lang="en-GB" kern="0">
                <a:solidFill>
                  <a:srgbClr val="595959"/>
                </a:solidFill>
              </a:rPr>
              <a:pPr defTabSz="914378"/>
              <a:t>14</a:t>
            </a:fld>
            <a:endParaRPr kern="0">
              <a:solidFill>
                <a:srgbClr val="595959"/>
              </a:solidFill>
            </a:endParaRPr>
          </a:p>
        </p:txBody>
      </p:sp>
      <p:sp>
        <p:nvSpPr>
          <p:cNvPr id="318" name="Google Shape;318;p20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78">
              <a:buSzPts val="2000"/>
            </a:pPr>
            <a:r>
              <a:rPr lang="en-GB" sz="20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Experiencias</a:t>
            </a:r>
            <a:r>
              <a:rPr lang="en-GB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20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Personales</a:t>
            </a:r>
            <a:endParaRPr sz="600" dirty="0"/>
          </a:p>
          <a:p>
            <a:pPr algn="r" defTabSz="914378">
              <a:buSzPts val="1000"/>
            </a:pP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Episodios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y personal</a:t>
            </a: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 defTabSz="914378">
              <a:buSzPts val="1000"/>
            </a:pP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9" name="Google Shape;31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0" name="Google Shape;32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9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0"/>
          <p:cNvSpPr/>
          <p:nvPr/>
        </p:nvSpPr>
        <p:spPr>
          <a:xfrm>
            <a:off x="4800" y="697310"/>
            <a:ext cx="9144000" cy="963611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SzPts val="1400"/>
            </a:pPr>
            <a:endParaRPr sz="1600"/>
          </a:p>
        </p:txBody>
      </p:sp>
      <p:sp>
        <p:nvSpPr>
          <p:cNvPr id="322" name="Google Shape;322;p20"/>
          <p:cNvSpPr txBox="1"/>
          <p:nvPr/>
        </p:nvSpPr>
        <p:spPr>
          <a:xfrm>
            <a:off x="192300" y="697310"/>
            <a:ext cx="87594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defTabSz="914378">
              <a:buSzPts val="1100"/>
            </a:pP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línea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con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una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menor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percepción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local, 2 de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10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declara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haber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vivido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episodio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ámbito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personal o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(vs 4 de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10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sz="16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medición</a:t>
            </a:r>
            <a:r>
              <a:rPr lang="en-GB" sz="16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anterior) </a:t>
            </a:r>
            <a:endParaRPr sz="160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3" name="Google Shape;323;p20"/>
          <p:cNvSpPr txBox="1"/>
          <p:nvPr/>
        </p:nvSpPr>
        <p:spPr>
          <a:xfrm>
            <a:off x="304208" y="4657278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620"/>
            </a:pP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Total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. Fuente: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Pregunta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“¿Has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vivido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algún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episodio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(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comentarios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o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actos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agresivos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hostigamiento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agresión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discriminación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)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tu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ámbito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profesional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y/o personal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720" dirty="0" err="1">
                <a:latin typeface="Roboto"/>
                <a:ea typeface="Roboto"/>
                <a:cs typeface="Roboto"/>
                <a:sym typeface="Roboto"/>
              </a:rPr>
              <a:t>últimos</a:t>
            </a:r>
            <a:r>
              <a:rPr lang="en-GB" sz="720" dirty="0">
                <a:latin typeface="Roboto"/>
                <a:ea typeface="Roboto"/>
                <a:cs typeface="Roboto"/>
                <a:sym typeface="Roboto"/>
              </a:rPr>
              <a:t> meses?”</a:t>
            </a:r>
            <a:endParaRPr sz="720" dirty="0">
              <a:latin typeface="Roboto"/>
              <a:ea typeface="Roboto"/>
              <a:cs typeface="Roboto"/>
              <a:sym typeface="Roboto"/>
            </a:endParaRPr>
          </a:p>
          <a:p>
            <a:pPr defTabSz="914378">
              <a:buSzPts val="1085"/>
            </a:pPr>
            <a:endParaRPr sz="1085" dirty="0"/>
          </a:p>
        </p:txBody>
      </p:sp>
      <p:sp>
        <p:nvSpPr>
          <p:cNvPr id="6" name="Google Shape;298;g2eeb6c582cf_4_22">
            <a:extLst>
              <a:ext uri="{FF2B5EF4-FFF2-40B4-BE49-F238E27FC236}">
                <a16:creationId xmlns:a16="http://schemas.microsoft.com/office/drawing/2014/main" id="{C94DF01A-10F4-91A9-C61D-AEF3D7FD7298}"/>
              </a:ext>
            </a:extLst>
          </p:cNvPr>
          <p:cNvSpPr txBox="1"/>
          <p:nvPr/>
        </p:nvSpPr>
        <p:spPr>
          <a:xfrm>
            <a:off x="204025" y="1762049"/>
            <a:ext cx="68583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8">
              <a:buSzPts val="1200"/>
            </a:pP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%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vivieron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episodios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y/o personal</a:t>
            </a:r>
            <a:endParaRPr sz="1000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258FB7-FFA7-6BB1-A420-E6D830EB45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990" y="2109358"/>
            <a:ext cx="5119893" cy="2585986"/>
          </a:xfrm>
          <a:prstGeom prst="rect">
            <a:avLst/>
          </a:prstGeom>
        </p:spPr>
      </p:pic>
      <p:sp>
        <p:nvSpPr>
          <p:cNvPr id="10" name="Google Shape;359;g2eeb6c582cf_4_117">
            <a:extLst>
              <a:ext uri="{FF2B5EF4-FFF2-40B4-BE49-F238E27FC236}">
                <a16:creationId xmlns:a16="http://schemas.microsoft.com/office/drawing/2014/main" id="{AEE48295-1A51-9DE7-68F6-0C364BEA6313}"/>
              </a:ext>
            </a:extLst>
          </p:cNvPr>
          <p:cNvSpPr/>
          <p:nvPr/>
        </p:nvSpPr>
        <p:spPr>
          <a:xfrm>
            <a:off x="2933170" y="3765953"/>
            <a:ext cx="2594327" cy="584148"/>
          </a:xfrm>
          <a:prstGeom prst="rect">
            <a:avLst/>
          </a:prstGeom>
          <a:noFill/>
          <a:ln w="19050" cap="flat" cmpd="sng">
            <a:solidFill>
              <a:srgbClr val="00B0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vivieron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un poco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GB" sz="11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kumimoji="0" lang="en-GB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+ 55 (25</a:t>
            </a:r>
            <a:r>
              <a:rPr lang="en-GB" sz="1100" b="1" dirty="0">
                <a:latin typeface="Roboto"/>
                <a:ea typeface="Roboto"/>
                <a:cs typeface="Roboto"/>
                <a:sym typeface="Roboto"/>
              </a:rPr>
              <a:t>%) y </a:t>
            </a:r>
            <a:r>
              <a:rPr lang="en-GB" sz="1100" b="1" dirty="0" err="1"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100" b="1" dirty="0">
                <a:latin typeface="Roboto"/>
                <a:ea typeface="Roboto"/>
                <a:cs typeface="Roboto"/>
                <a:sym typeface="Roboto"/>
              </a:rPr>
              <a:t> hombres (21,3%)</a:t>
            </a:r>
            <a:endParaRPr kumimoji="0" sz="11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681593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0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defTabSz="914378"/>
            <a:fld id="{00000000-1234-1234-1234-123412341234}" type="slidenum">
              <a:rPr lang="en-GB" kern="0">
                <a:solidFill>
                  <a:srgbClr val="595959"/>
                </a:solidFill>
              </a:rPr>
              <a:pPr defTabSz="914378"/>
              <a:t>15</a:t>
            </a:fld>
            <a:endParaRPr kern="0">
              <a:solidFill>
                <a:srgbClr val="595959"/>
              </a:solidFill>
            </a:endParaRPr>
          </a:p>
        </p:txBody>
      </p:sp>
      <p:sp>
        <p:nvSpPr>
          <p:cNvPr id="318" name="Google Shape;318;p20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r" defTabSz="914378">
              <a:buSzPts val="2000"/>
            </a:pPr>
            <a:r>
              <a:rPr lang="en-GB" sz="20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Experiencias</a:t>
            </a:r>
            <a:r>
              <a:rPr lang="en-GB" sz="20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200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Personales</a:t>
            </a:r>
            <a:endParaRPr sz="600" dirty="0"/>
          </a:p>
          <a:p>
            <a:pPr algn="r" defTabSz="914378">
              <a:buSzPts val="1000"/>
            </a:pP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Episodios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b="1" i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1000" b="1" i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y personal</a:t>
            </a: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r" defTabSz="914378">
              <a:buSzPts val="1000"/>
            </a:pPr>
            <a:endParaRPr sz="1000" b="1" i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19" name="Google Shape;319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320" name="Google Shape;320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92647" y="91339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20"/>
          <p:cNvSpPr/>
          <p:nvPr/>
        </p:nvSpPr>
        <p:spPr>
          <a:xfrm>
            <a:off x="0" y="685825"/>
            <a:ext cx="9144000" cy="813900"/>
          </a:xfrm>
          <a:prstGeom prst="rect">
            <a:avLst/>
          </a:prstGeom>
          <a:solidFill>
            <a:srgbClr val="0088C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 defTabSz="914378">
              <a:buSzPts val="1400"/>
            </a:pPr>
            <a:endParaRPr/>
          </a:p>
        </p:txBody>
      </p:sp>
      <p:sp>
        <p:nvSpPr>
          <p:cNvPr id="322" name="Google Shape;322;p20"/>
          <p:cNvSpPr txBox="1"/>
          <p:nvPr/>
        </p:nvSpPr>
        <p:spPr>
          <a:xfrm>
            <a:off x="173891" y="774025"/>
            <a:ext cx="8759400" cy="63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defTabSz="914378">
              <a:buSzPts val="1100"/>
            </a:pP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 44% de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judíos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38% de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no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judíos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reportaron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haber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vivido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al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menos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episodio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ámbito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profesional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o personal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últimos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meses.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caso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no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judíos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asumimos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presenciaron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/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estuvieron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cerca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algún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episodio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este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50" b="1" dirty="0" err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sentido</a:t>
            </a:r>
            <a:r>
              <a:rPr lang="en-GB" sz="105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  </a:t>
            </a:r>
            <a:endParaRPr sz="1050" b="1" dirty="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3" name="Google Shape;323;p20"/>
          <p:cNvSpPr txBox="1"/>
          <p:nvPr/>
        </p:nvSpPr>
        <p:spPr>
          <a:xfrm>
            <a:off x="204025" y="4759025"/>
            <a:ext cx="8442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620"/>
            </a:pPr>
            <a:r>
              <a:rPr lang="en-GB" sz="720">
                <a:latin typeface="Roboto"/>
                <a:ea typeface="Roboto"/>
                <a:cs typeface="Roboto"/>
                <a:sym typeface="Roboto"/>
              </a:rPr>
              <a:t>Total individuos (83), muestra ponderada. Valores %. Fuente: Pregunta “¿Has vivido algún episodio de antisemitismo (comentarios o actos agresivos, hostigamiento, agresión, discriminación) en tu ámbito profesional y/o personal en los últimos meses?”</a:t>
            </a:r>
            <a:endParaRPr sz="720">
              <a:latin typeface="Roboto"/>
              <a:ea typeface="Roboto"/>
              <a:cs typeface="Roboto"/>
              <a:sym typeface="Roboto"/>
            </a:endParaRPr>
          </a:p>
          <a:p>
            <a:pPr defTabSz="914378">
              <a:buSzPts val="1085"/>
            </a:pPr>
            <a:endParaRPr sz="1085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BA686-8F4D-20F4-26E7-0D3E67E009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674" r="4635" b="2880"/>
          <a:stretch/>
        </p:blipFill>
        <p:spPr>
          <a:xfrm>
            <a:off x="2025025" y="1855947"/>
            <a:ext cx="4800600" cy="2903078"/>
          </a:xfrm>
          <a:prstGeom prst="rect">
            <a:avLst/>
          </a:prstGeom>
        </p:spPr>
      </p:pic>
      <p:sp>
        <p:nvSpPr>
          <p:cNvPr id="5" name="Google Shape;182;g2eeb6c582cf_2_19">
            <a:extLst>
              <a:ext uri="{FF2B5EF4-FFF2-40B4-BE49-F238E27FC236}">
                <a16:creationId xmlns:a16="http://schemas.microsoft.com/office/drawing/2014/main" id="{E5A564DC-40EF-F07C-1537-9DEF0FE6D0F0}"/>
              </a:ext>
            </a:extLst>
          </p:cNvPr>
          <p:cNvSpPr/>
          <p:nvPr/>
        </p:nvSpPr>
        <p:spPr>
          <a:xfrm>
            <a:off x="3555084" y="3001383"/>
            <a:ext cx="431381" cy="297630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298;g2eeb6c582cf_4_22">
            <a:extLst>
              <a:ext uri="{FF2B5EF4-FFF2-40B4-BE49-F238E27FC236}">
                <a16:creationId xmlns:a16="http://schemas.microsoft.com/office/drawing/2014/main" id="{C94DF01A-10F4-91A9-C61D-AEF3D7FD7298}"/>
              </a:ext>
            </a:extLst>
          </p:cNvPr>
          <p:cNvSpPr txBox="1"/>
          <p:nvPr/>
        </p:nvSpPr>
        <p:spPr>
          <a:xfrm>
            <a:off x="204024" y="1499726"/>
            <a:ext cx="6858300" cy="2461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defTabSz="914378">
              <a:buSzPts val="1200"/>
            </a:pP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%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vivieron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episodios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000" dirty="0" err="1"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1000" dirty="0">
                <a:latin typeface="Roboto"/>
                <a:ea typeface="Roboto"/>
                <a:cs typeface="Roboto"/>
                <a:sym typeface="Roboto"/>
              </a:rPr>
              <a:t> y/o personal</a:t>
            </a:r>
            <a:endParaRPr sz="10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Google Shape;182;g2eeb6c582cf_2_19">
            <a:extLst>
              <a:ext uri="{FF2B5EF4-FFF2-40B4-BE49-F238E27FC236}">
                <a16:creationId xmlns:a16="http://schemas.microsoft.com/office/drawing/2014/main" id="{1E80952B-DE7E-082C-E723-43C7E86275C8}"/>
              </a:ext>
            </a:extLst>
          </p:cNvPr>
          <p:cNvSpPr/>
          <p:nvPr/>
        </p:nvSpPr>
        <p:spPr>
          <a:xfrm>
            <a:off x="5982598" y="2954836"/>
            <a:ext cx="431381" cy="297630"/>
          </a:xfrm>
          <a:custGeom>
            <a:avLst/>
            <a:gdLst/>
            <a:ahLst/>
            <a:cxnLst/>
            <a:rect l="l" t="t" r="r" b="b"/>
            <a:pathLst>
              <a:path w="312194" h="226180" extrusionOk="0">
                <a:moveTo>
                  <a:pt x="0" y="37697"/>
                </a:moveTo>
                <a:cubicBezTo>
                  <a:pt x="-368" y="17524"/>
                  <a:pt x="13450" y="-1416"/>
                  <a:pt x="37697" y="0"/>
                </a:cubicBezTo>
                <a:cubicBezTo>
                  <a:pt x="113592" y="8623"/>
                  <a:pt x="158158" y="6349"/>
                  <a:pt x="274497" y="0"/>
                </a:cubicBezTo>
                <a:cubicBezTo>
                  <a:pt x="295340" y="-2817"/>
                  <a:pt x="308524" y="14239"/>
                  <a:pt x="312194" y="37697"/>
                </a:cubicBezTo>
                <a:cubicBezTo>
                  <a:pt x="317259" y="74521"/>
                  <a:pt x="310783" y="127988"/>
                  <a:pt x="312194" y="188483"/>
                </a:cubicBezTo>
                <a:cubicBezTo>
                  <a:pt x="314332" y="209443"/>
                  <a:pt x="297249" y="229483"/>
                  <a:pt x="274497" y="226180"/>
                </a:cubicBezTo>
                <a:cubicBezTo>
                  <a:pt x="178080" y="216742"/>
                  <a:pt x="91465" y="221845"/>
                  <a:pt x="37697" y="226180"/>
                </a:cubicBezTo>
                <a:cubicBezTo>
                  <a:pt x="16570" y="224880"/>
                  <a:pt x="-1843" y="208843"/>
                  <a:pt x="0" y="188483"/>
                </a:cubicBezTo>
                <a:cubicBezTo>
                  <a:pt x="-3544" y="124943"/>
                  <a:pt x="4351" y="106816"/>
                  <a:pt x="0" y="37697"/>
                </a:cubicBezTo>
                <a:close/>
              </a:path>
            </a:pathLst>
          </a:custGeom>
          <a:noFill/>
          <a:ln w="19050" cap="flat" cmpd="sng">
            <a:solidFill>
              <a:schemeClr val="l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60925" rIns="121900" bIns="60925" anchor="ctr" anchorCtr="0">
            <a:noAutofit/>
          </a:bodyPr>
          <a:lstStyle/>
          <a:p>
            <a:pPr algn="ctr" defTabSz="914378">
              <a:buSzPts val="2400"/>
            </a:pPr>
            <a:endParaRPr sz="2400"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31646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7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sp>
        <p:nvSpPr>
          <p:cNvPr id="592" name="Google Shape;592;p7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0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Principales</a:t>
            </a:r>
            <a:r>
              <a:rPr lang="en-GB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20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hallazgos</a:t>
            </a:r>
            <a:endParaRPr lang="en-GB" sz="20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INDIVIDUOS</a:t>
            </a:r>
            <a:endParaRPr sz="20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3" name="Google Shape;59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4" name="Google Shape;594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2;p56">
            <a:extLst>
              <a:ext uri="{FF2B5EF4-FFF2-40B4-BE49-F238E27FC236}">
                <a16:creationId xmlns:a16="http://schemas.microsoft.com/office/drawing/2014/main" id="{59151B55-128A-80DD-5564-1DE19376665E}"/>
              </a:ext>
            </a:extLst>
          </p:cNvPr>
          <p:cNvSpPr txBox="1"/>
          <p:nvPr/>
        </p:nvSpPr>
        <p:spPr>
          <a:xfrm>
            <a:off x="204025" y="726025"/>
            <a:ext cx="8442600" cy="90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EXPRESIÓN DE LA IDENTIDAD JUDÍA EN EL ÁMBITO LABORAL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 8,4%de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individuos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judíos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reportaron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promedio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sentirse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incómodos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muy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incómodos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expresar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su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casi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mitad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nuestra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medición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anterior (17%). 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línea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con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nuestra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medición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anterior,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este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sentimiento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incomodidad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es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notable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las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mujeres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sub 35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años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</a:p>
          <a:p>
            <a:pPr algn="just" defTabSz="914378">
              <a:buSzPts val="1100"/>
            </a:pPr>
            <a:endParaRPr lang="en-GB" b="1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r>
              <a:rPr lang="en-GB" sz="1400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PERCEPCIÓN SOBRE EL ESTADO DEL ANTISEMITISMO EN LA SOCIEDAD A NIVEL GLOBAL: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promedio</a:t>
            </a:r>
            <a:r>
              <a:rPr lang="en-GB" sz="1400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casi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6 de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10 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encuestados</a:t>
            </a:r>
            <a:r>
              <a:rPr lang="en-GB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siente</a:t>
            </a:r>
            <a:r>
              <a:rPr lang="en-GB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que ha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crecido</a:t>
            </a:r>
            <a:r>
              <a:rPr lang="en-GB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la Sociedad a </a:t>
            </a:r>
            <a:r>
              <a:rPr lang="en-GB" sz="14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sz="14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global. 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creen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sub 35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años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(7 de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10) y las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mujeres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, que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también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son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incómodos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con la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expresión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su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ámbito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 De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todas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formas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es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una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leve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mejora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versus la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medición</a:t>
            </a:r>
            <a:r>
              <a:rPr lang="en-GB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anterior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donde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casi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8 de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10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encuestados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sentía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había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crecido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la Sociedad a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global.</a:t>
            </a: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algn="just" defTabSz="914355">
              <a:buSzPts val="1100"/>
            </a:pPr>
            <a:r>
              <a:rPr lang="en-GB" sz="1400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PERCEPCIÓN SOBRE EL ESTADO DEL ANTISEMITISMO EN LA SOCIEDAD ARGENTINA: 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loca</a:t>
            </a:r>
            <a:r>
              <a:rPr lang="en-US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l, 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una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opinión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dividida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tercios: 35%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cree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creció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Argentina, 34% no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está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seguro</a:t>
            </a:r>
            <a:r>
              <a:rPr lang="en-US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31%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cree</a:t>
            </a:r>
            <a:r>
              <a:rPr lang="en-US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que no </a:t>
            </a:r>
            <a:r>
              <a:rPr lang="en-US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creció</a:t>
            </a:r>
            <a:r>
              <a:rPr lang="en-US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  </a:t>
            </a:r>
            <a:r>
              <a:rPr lang="en-US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Nuevamente</a:t>
            </a:r>
            <a:r>
              <a:rPr lang="en-US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creen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un poco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las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mujeres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(38%) y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menores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de 35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años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(45%).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nuestra</a:t>
            </a:r>
            <a:r>
              <a:rPr lang="en-GB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Medición </a:t>
            </a:r>
            <a:r>
              <a:rPr lang="en-GB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</a:t>
            </a:r>
            <a:r>
              <a:rPr lang="en-GB" sz="1400" b="1" dirty="0" err="1">
                <a:latin typeface="Roboto"/>
                <a:ea typeface="Roboto"/>
                <a:cs typeface="Roboto"/>
                <a:sym typeface="Roboto"/>
              </a:rPr>
              <a:t>asi</a:t>
            </a:r>
            <a:r>
              <a:rPr lang="en-GB" sz="1400" b="1" dirty="0">
                <a:latin typeface="Roboto"/>
                <a:ea typeface="Roboto"/>
                <a:cs typeface="Roboto"/>
                <a:sym typeface="Roboto"/>
              </a:rPr>
              <a:t> 6 de </a:t>
            </a:r>
            <a:r>
              <a:rPr lang="en-GB" sz="1400" b="1" dirty="0" err="1"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400" b="1" dirty="0">
                <a:latin typeface="Roboto"/>
                <a:ea typeface="Roboto"/>
                <a:cs typeface="Roboto"/>
                <a:sym typeface="Roboto"/>
              </a:rPr>
              <a:t> 10  personas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percibían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había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después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del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atentado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del 7 de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octubre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de 2023.Como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tendencia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400" b="1" dirty="0">
                <a:latin typeface="Roboto"/>
                <a:ea typeface="Roboto"/>
                <a:cs typeface="Roboto"/>
                <a:sym typeface="Roboto"/>
              </a:rPr>
              <a:t>Argentina, con </a:t>
            </a:r>
            <a:r>
              <a:rPr lang="en-GB" sz="1400" b="1" dirty="0" err="1">
                <a:latin typeface="Roboto"/>
                <a:ea typeface="Roboto"/>
                <a:cs typeface="Roboto"/>
                <a:sym typeface="Roboto"/>
              </a:rPr>
              <a:t>meno</a:t>
            </a:r>
            <a:r>
              <a:rPr lang="en-GB" b="1" dirty="0" err="1"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en-GB" b="1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b="1" dirty="0">
                <a:latin typeface="Roboto"/>
                <a:ea typeface="Roboto"/>
                <a:cs typeface="Roboto"/>
                <a:sym typeface="Roboto"/>
              </a:rPr>
              <a:t> que a </a:t>
            </a:r>
            <a:r>
              <a:rPr lang="en-GB" b="1" dirty="0" err="1"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b="1" dirty="0">
                <a:latin typeface="Roboto"/>
                <a:ea typeface="Roboto"/>
                <a:cs typeface="Roboto"/>
                <a:sym typeface="Roboto"/>
              </a:rPr>
              <a:t> global.</a:t>
            </a:r>
            <a:endParaRPr lang="en-GB" sz="1400" b="1" dirty="0">
              <a:latin typeface="Roboto"/>
              <a:ea typeface="Roboto"/>
              <a:cs typeface="Roboto"/>
              <a:sym typeface="Roboto"/>
            </a:endParaRPr>
          </a:p>
          <a:p>
            <a:pPr algn="just" defTabSz="914355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55">
              <a:buSzPts val="1100"/>
            </a:pPr>
            <a:endParaRPr lang="en-US" sz="1100" b="1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914355">
              <a:buSzPts val="1100"/>
            </a:pPr>
            <a:endParaRPr lang="en-US" sz="1100" b="1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defTabSz="914355">
              <a:buSzPts val="1100"/>
            </a:pPr>
            <a:endParaRPr lang="en-US" sz="1100" b="1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4000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  <p:extLst>
      <p:ext uri="{BB962C8B-B14F-4D97-AF65-F5344CB8AC3E}">
        <p14:creationId xmlns:p14="http://schemas.microsoft.com/office/powerpoint/2010/main" val="1468363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7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sp>
        <p:nvSpPr>
          <p:cNvPr id="592" name="Google Shape;592;p7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0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Principales</a:t>
            </a:r>
            <a:r>
              <a:rPr lang="en-GB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2000" b="1" dirty="0" err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hallazgos</a:t>
            </a:r>
            <a:endParaRPr lang="en-GB" sz="20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0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INDIVIDUOS</a:t>
            </a:r>
            <a:endParaRPr sz="20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3" name="Google Shape;59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4" name="Google Shape;594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2;p56">
            <a:extLst>
              <a:ext uri="{FF2B5EF4-FFF2-40B4-BE49-F238E27FC236}">
                <a16:creationId xmlns:a16="http://schemas.microsoft.com/office/drawing/2014/main" id="{59151B55-128A-80DD-5564-1DE19376665E}"/>
              </a:ext>
            </a:extLst>
          </p:cNvPr>
          <p:cNvSpPr txBox="1"/>
          <p:nvPr/>
        </p:nvSpPr>
        <p:spPr>
          <a:xfrm>
            <a:off x="204025" y="829038"/>
            <a:ext cx="8442600" cy="90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EPISODIOS DE ANTISEMITISMO EN LOS ÚLTIMOS MESES</a:t>
            </a:r>
            <a:r>
              <a:rPr lang="en-GB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: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línea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con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una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menor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percepción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local, 2 de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10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declara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haber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vivido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episodio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ámbito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personal o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(vs 4 de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10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sz="1400" b="1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medición</a:t>
            </a:r>
            <a:r>
              <a:rPr lang="en-GB" sz="14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anterior). </a:t>
            </a: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 </a:t>
            </a:r>
            <a:r>
              <a:rPr kumimoji="0" lang="en-GB" sz="14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vivieron</a:t>
            </a: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un poco </a:t>
            </a:r>
            <a:r>
              <a:rPr kumimoji="0" lang="en-GB" sz="14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GB" sz="14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kumimoji="0" lang="en-GB" sz="14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+ 55 (25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%) y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hombres (21,3%), que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paradójicamente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creen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menor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medida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que las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mujeres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sub 35 que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exista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incremento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del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nivel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global o </a:t>
            </a:r>
            <a:r>
              <a:rPr lang="en-GB" sz="1400" dirty="0" err="1"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sz="1400" dirty="0">
                <a:latin typeface="Roboto"/>
                <a:ea typeface="Roboto"/>
                <a:cs typeface="Roboto"/>
                <a:sym typeface="Roboto"/>
              </a:rPr>
              <a:t> Argentina. </a:t>
            </a:r>
            <a:endParaRPr kumimoji="0" lang="en-GB" sz="1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endParaRPr lang="en-GB" b="1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endParaRPr lang="en-GB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just" defTabSz="914378">
              <a:buSzPts val="1100"/>
            </a:pPr>
            <a:endParaRPr lang="en-US"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algn="just" defTabSz="914378">
              <a:buSzPts val="1100"/>
            </a:pPr>
            <a:endParaRPr lang="en-US"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algn="just" defTabSz="914378">
              <a:buSzPts val="1100"/>
            </a:pP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1" dirty="0">
              <a:solidFill>
                <a:schemeClr val="tx1"/>
              </a:solidFill>
              <a:latin typeface="Roboto"/>
              <a:ea typeface="Roboto"/>
              <a:cs typeface="Robot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4000" dirty="0">
              <a:solidFill>
                <a:schemeClr val="tx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  <p:extLst>
      <p:ext uri="{BB962C8B-B14F-4D97-AF65-F5344CB8AC3E}">
        <p14:creationId xmlns:p14="http://schemas.microsoft.com/office/powerpoint/2010/main" val="39221658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a:blipFill>
        <a:effectLst/>
      </p:bgPr>
    </p:bg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74"/>
          <p:cNvSpPr/>
          <p:nvPr/>
        </p:nvSpPr>
        <p:spPr>
          <a:xfrm>
            <a:off x="-13650" y="-22787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3" name="Google Shape;583;p7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84" name="Google Shape;584;p7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74"/>
          <p:cNvSpPr/>
          <p:nvPr/>
        </p:nvSpPr>
        <p:spPr>
          <a:xfrm>
            <a:off x="431314" y="2871818"/>
            <a:ext cx="5842200" cy="615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Space Mono"/>
              <a:buNone/>
            </a:pPr>
            <a:r>
              <a:rPr lang="en-CO" sz="34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Conclusiones y recomendaciones </a:t>
            </a:r>
            <a:endParaRPr sz="3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Space Mono"/>
              <a:buNone/>
            </a:pPr>
            <a:endParaRPr sz="34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7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19</a:t>
            </a:fld>
            <a:endParaRPr/>
          </a:p>
        </p:txBody>
      </p:sp>
      <p:sp>
        <p:nvSpPr>
          <p:cNvPr id="592" name="Google Shape;592;p7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3" name="Google Shape;59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4" name="Google Shape;594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2;p56">
            <a:extLst>
              <a:ext uri="{FF2B5EF4-FFF2-40B4-BE49-F238E27FC236}">
                <a16:creationId xmlns:a16="http://schemas.microsoft.com/office/drawing/2014/main" id="{9223A1B5-C159-0F7E-7B8D-77D5F38F527E}"/>
              </a:ext>
            </a:extLst>
          </p:cNvPr>
          <p:cNvSpPr txBox="1"/>
          <p:nvPr/>
        </p:nvSpPr>
        <p:spPr>
          <a:xfrm>
            <a:off x="295479" y="934775"/>
            <a:ext cx="8458103" cy="90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1100"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Expresión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la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: entre la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apertura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y la cautela</a:t>
            </a:r>
          </a:p>
          <a:p>
            <a:pPr defTabSz="914378">
              <a:buSzPts val="1100"/>
            </a:pP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Aunque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mayoría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se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siente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cómoda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expresando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su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judía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laboral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la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sigue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siendo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marcador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que se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gestiona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con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cuidado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especialmente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entre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grupos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que,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otros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planos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sociales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también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muestran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mayor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exposición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vulnerabilidad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Esto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sugiere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avance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hacia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naturalización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plena de la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identidad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religiosa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aún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no es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homogéneo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sino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depende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del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género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la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edad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contexto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profesional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defTabSz="914378">
              <a:buSzPts val="1100"/>
            </a:pPr>
            <a:endParaRPr lang="en-US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914378">
              <a:buSzPts val="1100"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Percepción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global: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sensibilidad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creciente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jóvenes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y las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mujeres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defTabSz="914378">
              <a:buSzPts val="1100"/>
            </a:pPr>
            <a:r>
              <a:rPr lang="en-US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Mujeres</a:t>
            </a:r>
            <a:r>
              <a:rPr lang="en-US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y Jovenes, con </a:t>
            </a:r>
            <a:r>
              <a:rPr lang="en-US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lang="en-US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awareness </a:t>
            </a:r>
            <a:r>
              <a:rPr lang="en-US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sobre</a:t>
            </a:r>
            <a:r>
              <a:rPr lang="en-US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US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tema</a:t>
            </a:r>
            <a:r>
              <a:rPr lang="en-US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Esto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configura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patrón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mayor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sensibilidad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alerta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entre las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nuevas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generaciones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posiblemente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vinculada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al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consumo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intensivo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redes y la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exposición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a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discursos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globales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hostiles,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aunque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con un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leve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optimismo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respecto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la ola previa. </a:t>
            </a:r>
          </a:p>
          <a:p>
            <a:pPr defTabSz="914378">
              <a:buSzPts val="1100"/>
            </a:pP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comparación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con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plano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global, Argentina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aparece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como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un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entorno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percibido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como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menos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hostil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lo que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puede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reflejar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contexto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local de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convivencia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relativamente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estable</a:t>
            </a:r>
            <a:r>
              <a:rPr lang="en-US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kumimoji="0" lang="en-US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defTabSz="914378">
              <a:buSzPts val="1100"/>
            </a:pPr>
            <a:endParaRPr kumimoji="0" lang="en-US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defTabSz="914378">
              <a:buSzPts val="1100"/>
            </a:pPr>
            <a:endParaRPr lang="en-GB" sz="1200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75"/>
          <p:cNvSpPr txBox="1">
            <a:spLocks noGrp="1"/>
          </p:cNvSpPr>
          <p:nvPr>
            <p:ph type="sldNum" idx="12"/>
          </p:nvPr>
        </p:nvSpPr>
        <p:spPr>
          <a:xfrm>
            <a:off x="84724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20</a:t>
            </a:fld>
            <a:endParaRPr/>
          </a:p>
        </p:txBody>
      </p:sp>
      <p:sp>
        <p:nvSpPr>
          <p:cNvPr id="592" name="Google Shape;592;p75"/>
          <p:cNvSpPr/>
          <p:nvPr/>
        </p:nvSpPr>
        <p:spPr>
          <a:xfrm>
            <a:off x="4800" y="-11675"/>
            <a:ext cx="9144000" cy="7377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0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3" name="Google Shape;593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4025" y="197075"/>
            <a:ext cx="1941950" cy="297975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594" name="Google Shape;594;p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2647" y="91338"/>
            <a:ext cx="548700" cy="50946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12;p56">
            <a:extLst>
              <a:ext uri="{FF2B5EF4-FFF2-40B4-BE49-F238E27FC236}">
                <a16:creationId xmlns:a16="http://schemas.microsoft.com/office/drawing/2014/main" id="{9223A1B5-C159-0F7E-7B8D-77D5F38F527E}"/>
              </a:ext>
            </a:extLst>
          </p:cNvPr>
          <p:cNvSpPr txBox="1"/>
          <p:nvPr/>
        </p:nvSpPr>
        <p:spPr>
          <a:xfrm>
            <a:off x="295479" y="934775"/>
            <a:ext cx="8458103" cy="90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defTabSz="914378">
              <a:buSzPts val="1100"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Experiencias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directas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: la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vivencia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pesa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mayores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  <a:p>
            <a:pPr defTabSz="914378">
              <a:buSzPts val="1100"/>
            </a:pP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Solo 2 de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cada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10 personas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declara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haber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vivido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episodio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últimos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meses.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Mayores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de 55 y hombres son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quienes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más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lo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reportan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aunque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paradójicamente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son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los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que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menos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perciben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un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crecimiento</a:t>
            </a:r>
            <a:r>
              <a:rPr kumimoji="0" lang="en-US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 global del </a:t>
            </a:r>
            <a:r>
              <a:rPr kumimoji="0" lang="en-US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US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</a:p>
          <a:p>
            <a:pPr defTabSz="914378">
              <a:buSzPts val="1100"/>
            </a:pPr>
            <a:endParaRPr lang="en-US" sz="1200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  <a:p>
            <a:pPr defTabSz="914378">
              <a:buSzPts val="1100"/>
            </a:pP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Finalmente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si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bien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el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panorama general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muestra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una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leve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mejora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percepción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de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antisemitismo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y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en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la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comodidad</a:t>
            </a:r>
            <a:r>
              <a:rPr lang="en-GB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identitaria</a:t>
            </a:r>
            <a:r>
              <a:rPr lang="en-GB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en-GB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persisten</a:t>
            </a:r>
            <a:r>
              <a:rPr lang="en-GB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brechas</a:t>
            </a:r>
            <a:r>
              <a:rPr lang="en-GB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GB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intergeneracionales</a:t>
            </a:r>
            <a:r>
              <a:rPr lang="en-GB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y de </a:t>
            </a:r>
            <a:r>
              <a:rPr lang="en-GB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género</a:t>
            </a:r>
            <a:r>
              <a:rPr lang="en-GB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br>
              <a:rPr lang="en-GB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</a:br>
            <a:endParaRPr lang="en-GB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404022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2241</TotalTime>
  <Words>1956</Words>
  <Application>Microsoft Macintosh PowerPoint</Application>
  <PresentationFormat>On-screen Show (16:9)</PresentationFormat>
  <Paragraphs>185</Paragraphs>
  <Slides>21</Slides>
  <Notes>21</Notes>
  <HiddenSlides>5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Space Mono</vt:lpstr>
      <vt:lpstr>Roboto</vt:lpstr>
      <vt:lpstr>Simple Light</vt:lpstr>
      <vt:lpstr>Simple Light</vt:lpstr>
      <vt:lpstr>1_Simple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Ximena Díaz Alarcón</cp:lastModifiedBy>
  <cp:revision>186</cp:revision>
  <dcterms:modified xsi:type="dcterms:W3CDTF">2025-11-24T04:36:47Z</dcterms:modified>
</cp:coreProperties>
</file>